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96" r:id="rId5"/>
    <p:sldMasterId id="2147483698" r:id="rId6"/>
  </p:sldMasterIdLst>
  <p:notesMasterIdLst>
    <p:notesMasterId r:id="rId24"/>
  </p:notesMasterIdLst>
  <p:handoutMasterIdLst>
    <p:handoutMasterId r:id="rId25"/>
  </p:handoutMasterIdLst>
  <p:sldIdLst>
    <p:sldId id="1537" r:id="rId7"/>
    <p:sldId id="978" r:id="rId8"/>
    <p:sldId id="365" r:id="rId9"/>
    <p:sldId id="2145708287" r:id="rId10"/>
    <p:sldId id="1285" r:id="rId11"/>
    <p:sldId id="369" r:id="rId12"/>
    <p:sldId id="2145708319" r:id="rId13"/>
    <p:sldId id="2145708219" r:id="rId14"/>
    <p:sldId id="2145708190" r:id="rId15"/>
    <p:sldId id="451" r:id="rId16"/>
    <p:sldId id="453" r:id="rId17"/>
    <p:sldId id="1545" r:id="rId18"/>
    <p:sldId id="458" r:id="rId19"/>
    <p:sldId id="413" r:id="rId20"/>
    <p:sldId id="1560" r:id="rId21"/>
    <p:sldId id="2145708289" r:id="rId22"/>
    <p:sldId id="1103" r:id="rId2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2CF"/>
    <a:srgbClr val="F65580"/>
    <a:srgbClr val="AF2573"/>
    <a:srgbClr val="000000"/>
    <a:srgbClr val="75BA1F"/>
    <a:srgbClr val="EE8B00"/>
    <a:srgbClr val="00A3DC"/>
    <a:srgbClr val="FFB81B"/>
    <a:srgbClr val="DA2A1B"/>
    <a:srgbClr val="01A5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49BFAA-01FD-49A0-8C91-5B4A692559A4}" v="8" dt="2024-03-05T11:48:54.412"/>
    <p1510:client id="{E822D096-6685-428E-BFD9-D1F0410C8B02}" v="2" dt="2024-03-05T12:15:06.3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65704" autoAdjust="0"/>
  </p:normalViewPr>
  <p:slideViewPr>
    <p:cSldViewPr snapToGrid="0">
      <p:cViewPr varScale="1">
        <p:scale>
          <a:sx n="75" d="100"/>
          <a:sy n="75" d="100"/>
        </p:scale>
        <p:origin x="2634" y="60"/>
      </p:cViewPr>
      <p:guideLst>
        <p:guide orient="horz" pos="2160"/>
        <p:guide pos="2880"/>
        <p:guide orient="horz" pos="3113"/>
        <p:guide pos="5321"/>
      </p:guideLst>
    </p:cSldViewPr>
  </p:slideViewPr>
  <p:notesTextViewPr>
    <p:cViewPr>
      <p:scale>
        <a:sx n="1" d="1"/>
        <a:sy n="1" d="1"/>
      </p:scale>
      <p:origin x="0" y="0"/>
    </p:cViewPr>
  </p:notesTextViewPr>
  <p:sorterViewPr>
    <p:cViewPr varScale="1">
      <p:scale>
        <a:sx n="1" d="1"/>
        <a:sy n="1" d="1"/>
      </p:scale>
      <p:origin x="0" y="-3432"/>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E822D096-6685-428E-BFD9-D1F0410C8B02}"/>
    <pc:docChg chg="modSld">
      <pc:chgData name="Tom Coleman-Haynes" userId="feac02dd-ca1d-495d-907d-e6674be69fc7" providerId="ADAL" clId="{E822D096-6685-428E-BFD9-D1F0410C8B02}" dt="2024-03-05T12:15:32.282" v="10" actId="20577"/>
      <pc:docMkLst>
        <pc:docMk/>
      </pc:docMkLst>
      <pc:sldChg chg="modNotesTx">
        <pc:chgData name="Tom Coleman-Haynes" userId="feac02dd-ca1d-495d-907d-e6674be69fc7" providerId="ADAL" clId="{E822D096-6685-428E-BFD9-D1F0410C8B02}" dt="2024-03-05T12:15:15.992" v="5" actId="20577"/>
        <pc:sldMkLst>
          <pc:docMk/>
          <pc:sldMk cId="2930079289" sldId="1285"/>
        </pc:sldMkLst>
      </pc:sldChg>
      <pc:sldChg chg="modSp modNotesTx">
        <pc:chgData name="Tom Coleman-Haynes" userId="feac02dd-ca1d-495d-907d-e6674be69fc7" providerId="ADAL" clId="{E822D096-6685-428E-BFD9-D1F0410C8B02}" dt="2024-03-05T12:15:32.282" v="10" actId="20577"/>
        <pc:sldMkLst>
          <pc:docMk/>
          <pc:sldMk cId="277806113" sldId="1560"/>
        </pc:sldMkLst>
        <pc:spChg chg="mod">
          <ac:chgData name="Tom Coleman-Haynes" userId="feac02dd-ca1d-495d-907d-e6674be69fc7" providerId="ADAL" clId="{E822D096-6685-428E-BFD9-D1F0410C8B02}" dt="2024-03-05T12:15:06.336" v="1" actId="20577"/>
          <ac:spMkLst>
            <pc:docMk/>
            <pc:sldMk cId="277806113" sldId="1560"/>
            <ac:spMk id="4" creationId="{00BC3539-AE06-29C7-C22D-8078FF942849}"/>
          </ac:spMkLst>
        </pc:spChg>
      </pc:sldChg>
    </pc:docChg>
  </pc:docChgLst>
  <pc:docChgLst>
    <pc:chgData name="Tom Coleman-Haynes" userId="feac02dd-ca1d-495d-907d-e6674be69fc7" providerId="ADAL" clId="{9C49BFAA-01FD-49A0-8C91-5B4A692559A4}"/>
    <pc:docChg chg="custSel modSld">
      <pc:chgData name="Tom Coleman-Haynes" userId="feac02dd-ca1d-495d-907d-e6674be69fc7" providerId="ADAL" clId="{9C49BFAA-01FD-49A0-8C91-5B4A692559A4}" dt="2024-03-05T11:49:40.232" v="39"/>
      <pc:docMkLst>
        <pc:docMk/>
      </pc:docMkLst>
      <pc:sldChg chg="modNotes modNotesTx">
        <pc:chgData name="Tom Coleman-Haynes" userId="feac02dd-ca1d-495d-907d-e6674be69fc7" providerId="ADAL" clId="{9C49BFAA-01FD-49A0-8C91-5B4A692559A4}" dt="2024-03-05T11:49:28.433" v="29" actId="20577"/>
        <pc:sldMkLst>
          <pc:docMk/>
          <pc:sldMk cId="2930079289" sldId="1285"/>
        </pc:sldMkLst>
      </pc:sldChg>
      <pc:sldChg chg="modSp modNotesTx">
        <pc:chgData name="Tom Coleman-Haynes" userId="feac02dd-ca1d-495d-907d-e6674be69fc7" providerId="ADAL" clId="{9C49BFAA-01FD-49A0-8C91-5B4A692559A4}" dt="2024-03-05T11:49:40.232" v="39"/>
        <pc:sldMkLst>
          <pc:docMk/>
          <pc:sldMk cId="277806113" sldId="1560"/>
        </pc:sldMkLst>
        <pc:spChg chg="mod">
          <ac:chgData name="Tom Coleman-Haynes" userId="feac02dd-ca1d-495d-907d-e6674be69fc7" providerId="ADAL" clId="{9C49BFAA-01FD-49A0-8C91-5B4A692559A4}" dt="2024-03-05T11:48:54.412" v="25" actId="20577"/>
          <ac:spMkLst>
            <pc:docMk/>
            <pc:sldMk cId="277806113" sldId="1560"/>
            <ac:spMk id="4" creationId="{00BC3539-AE06-29C7-C22D-8078FF942849}"/>
          </ac:spMkLst>
        </pc:spChg>
      </pc:sldChg>
      <pc:sldChg chg="modNotes">
        <pc:chgData name="Tom Coleman-Haynes" userId="feac02dd-ca1d-495d-907d-e6674be69fc7" providerId="ADAL" clId="{9C49BFAA-01FD-49A0-8C91-5B4A692559A4}" dt="2024-03-05T11:48:53.292" v="18" actId="27636"/>
        <pc:sldMkLst>
          <pc:docMk/>
          <pc:sldMk cId="1811652658" sldId="214570831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3/5/2024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primetheory.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latin typeface="Arial" panose="020B0604020202020204" pitchFamily="34" charset="0"/>
                <a:cs typeface="Arial" panose="020B0604020202020204" pitchFamily="34" charset="0"/>
              </a:rPr>
              <a:t>Addressing ambivalence and resistance (Core skills)</a:t>
            </a:r>
          </a:p>
          <a:p>
            <a:endParaRPr lang="en-GB" b="0">
              <a:latin typeface="Arial" panose="020B0604020202020204" pitchFamily="34" charset="0"/>
              <a:cs typeface="Arial" panose="020B0604020202020204" pitchFamily="34" charset="0"/>
            </a:endParaRPr>
          </a:p>
          <a:p>
            <a:r>
              <a:rPr lang="en-GB" b="0">
                <a:latin typeface="Arial" panose="020B0604020202020204" pitchFamily="34" charset="0"/>
                <a:cs typeface="Arial" panose="020B0604020202020204" pitchFamily="34" charset="0"/>
              </a:rPr>
              <a:t>In this next part of the course, we will be looking at addressing ambivalence about stopping and resistance from patients. We will look at the behaviour change techniques that can be used in your practice and applying these to some case studies.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2397187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sz="1200" b="0">
                <a:latin typeface="Arial" panose="020B0604020202020204" pitchFamily="34" charset="0"/>
                <a:cs typeface="Arial" panose="020B0604020202020204" pitchFamily="34" charset="0"/>
              </a:rPr>
              <a:t>[Animated slide]</a:t>
            </a:r>
          </a:p>
          <a:p>
            <a:endParaRPr lang="en-GB" sz="1200" b="1">
              <a:latin typeface="Arial" panose="020B0604020202020204" pitchFamily="34" charset="0"/>
              <a:cs typeface="Arial" panose="020B0604020202020204" pitchFamily="34" charset="0"/>
            </a:endParaRPr>
          </a:p>
          <a:p>
            <a:r>
              <a:rPr lang="en-GB" sz="1200" b="1">
                <a:latin typeface="Arial" panose="020B0604020202020204" pitchFamily="34" charset="0"/>
                <a:cs typeface="Arial" panose="020B0604020202020204" pitchFamily="34" charset="0"/>
              </a:rPr>
              <a:t>What do you do next? </a:t>
            </a:r>
          </a:p>
          <a:p>
            <a:endParaRPr lang="en-GB" sz="1200" b="1">
              <a:latin typeface="Arial" panose="020B0604020202020204" pitchFamily="34" charset="0"/>
              <a:cs typeface="Arial" panose="020B0604020202020204" pitchFamily="34" charset="0"/>
            </a:endParaRPr>
          </a:p>
          <a:p>
            <a:r>
              <a:rPr lang="en-GB" sz="1200" b="0">
                <a:latin typeface="Arial" panose="020B0604020202020204" pitchFamily="34" charset="0"/>
                <a:cs typeface="Arial" panose="020B0604020202020204" pitchFamily="34" charset="0"/>
              </a:rPr>
              <a:t>[Virtual: Ask trainees to use chat to provide their response]</a:t>
            </a:r>
          </a:p>
          <a:p>
            <a:r>
              <a:rPr lang="en-GB" sz="1200" b="0">
                <a:latin typeface="Arial" panose="020B0604020202020204" pitchFamily="34" charset="0"/>
                <a:cs typeface="Arial" panose="020B0604020202020204" pitchFamily="34" charset="0"/>
              </a:rPr>
              <a:t>[Face to face: Ask participants to share their response aloud or using another method]</a:t>
            </a:r>
          </a:p>
          <a:p>
            <a:endParaRPr lang="en-GB" sz="1200" b="0">
              <a:latin typeface="Arial" panose="020B0604020202020204" pitchFamily="34" charset="0"/>
              <a:cs typeface="Arial" panose="020B0604020202020204" pitchFamily="34" charset="0"/>
            </a:endParaRPr>
          </a:p>
          <a:p>
            <a:pPr marL="539750" indent="-539750"/>
            <a:r>
              <a:rPr lang="en-GB" sz="1200" b="1">
                <a:latin typeface="Arial" panose="020B0604020202020204" pitchFamily="34" charset="0"/>
                <a:cs typeface="Arial" panose="020B0604020202020204" pitchFamily="34" charset="0"/>
              </a:rPr>
              <a:t>A: </a:t>
            </a:r>
            <a:r>
              <a:rPr lang="en-GB" sz="1200">
                <a:latin typeface="Arial" panose="020B0604020202020204" pitchFamily="34" charset="0"/>
                <a:cs typeface="Arial" panose="020B0604020202020204" pitchFamily="34" charset="0"/>
              </a:rPr>
              <a:t>Assess level of dependence </a:t>
            </a:r>
          </a:p>
          <a:p>
            <a:pPr marL="539750" indent="-539750"/>
            <a:endParaRPr lang="en-GB" sz="1200">
              <a:latin typeface="Arial" panose="020B0604020202020204" pitchFamily="34" charset="0"/>
              <a:cs typeface="Arial" panose="020B0604020202020204" pitchFamily="34" charset="0"/>
            </a:endParaRPr>
          </a:p>
          <a:p>
            <a:pPr marL="539750" indent="-539750"/>
            <a:r>
              <a:rPr lang="en-GB" sz="1200" b="1">
                <a:solidFill>
                  <a:schemeClr val="accent5">
                    <a:lumMod val="75000"/>
                  </a:schemeClr>
                </a:solidFill>
                <a:latin typeface="Arial" panose="020B0604020202020204" pitchFamily="34" charset="0"/>
                <a:cs typeface="Arial" panose="020B0604020202020204" pitchFamily="34" charset="0"/>
              </a:rPr>
              <a:t>B:  </a:t>
            </a:r>
            <a:r>
              <a:rPr lang="en-GB" sz="1200">
                <a:latin typeface="Arial" panose="020B0604020202020204" pitchFamily="34" charset="0"/>
                <a:cs typeface="Arial" panose="020B0604020202020204" pitchFamily="34" charset="0"/>
              </a:rPr>
              <a:t>Advise on the range of NRT products available</a:t>
            </a:r>
          </a:p>
          <a:p>
            <a:pPr marL="539750" indent="-539750"/>
            <a:endParaRPr lang="en-GB" sz="1200">
              <a:latin typeface="Arial" panose="020B0604020202020204" pitchFamily="34" charset="0"/>
              <a:cs typeface="Arial" panose="020B0604020202020204" pitchFamily="34" charset="0"/>
            </a:endParaRPr>
          </a:p>
          <a:p>
            <a:pPr marL="539750" indent="-539750"/>
            <a:r>
              <a:rPr lang="en-GB" sz="1200" b="1">
                <a:solidFill>
                  <a:schemeClr val="accent5">
                    <a:lumMod val="75000"/>
                  </a:schemeClr>
                </a:solidFill>
                <a:latin typeface="Arial" panose="020B0604020202020204" pitchFamily="34" charset="0"/>
                <a:cs typeface="Arial" panose="020B0604020202020204" pitchFamily="34" charset="0"/>
              </a:rPr>
              <a:t>C:  </a:t>
            </a:r>
            <a:r>
              <a:rPr lang="en-GB" sz="1200">
                <a:latin typeface="Arial" panose="020B0604020202020204" pitchFamily="34" charset="0"/>
                <a:cs typeface="Arial" panose="020B0604020202020204" pitchFamily="34" charset="0"/>
              </a:rPr>
              <a:t>Assess level of dependence and her scores for importance and motivation to quit </a:t>
            </a:r>
          </a:p>
          <a:p>
            <a:pPr marL="539750" indent="-539750"/>
            <a:endParaRPr lang="en-GB" sz="1200">
              <a:latin typeface="Arial" panose="020B0604020202020204" pitchFamily="34" charset="0"/>
              <a:cs typeface="Arial" panose="020B0604020202020204" pitchFamily="34" charset="0"/>
            </a:endParaRPr>
          </a:p>
          <a:p>
            <a:pPr marL="539750" indent="-539750"/>
            <a:r>
              <a:rPr lang="en-GB" sz="1200">
                <a:latin typeface="Arial" panose="020B0604020202020204" pitchFamily="34" charset="0"/>
                <a:cs typeface="Arial" panose="020B0604020202020204" pitchFamily="34" charset="0"/>
              </a:rPr>
              <a:t>[Wait a few moments for responses, Click to share response]</a:t>
            </a:r>
          </a:p>
          <a:p>
            <a:pPr marL="539750" indent="-539750"/>
            <a:endParaRPr lang="en-GB" sz="1200">
              <a:latin typeface="Arial" panose="020B0604020202020204" pitchFamily="34" charset="0"/>
              <a:cs typeface="Arial" panose="020B0604020202020204" pitchFamily="34" charset="0"/>
            </a:endParaRPr>
          </a:p>
          <a:p>
            <a:pPr marL="539750" indent="-539750"/>
            <a:r>
              <a:rPr lang="en-GB" sz="1200">
                <a:latin typeface="Arial" panose="020B0604020202020204" pitchFamily="34" charset="0"/>
                <a:cs typeface="Arial" panose="020B0604020202020204" pitchFamily="34" charset="0"/>
              </a:rPr>
              <a:t>Right, C we might wish to learn more about her level of dependence and motivation to quit.</a:t>
            </a:r>
          </a:p>
          <a:p>
            <a:pPr marL="539750" indent="-539750"/>
            <a:endParaRPr lang="en-GB" sz="1200">
              <a:latin typeface="Arial" panose="020B0604020202020204" pitchFamily="34" charset="0"/>
              <a:cs typeface="Arial" panose="020B0604020202020204" pitchFamily="34" charset="0"/>
            </a:endParaRPr>
          </a:p>
          <a:p>
            <a:pPr marL="539750" indent="-539750"/>
            <a:r>
              <a:rPr lang="en-GB" sz="1200">
                <a:latin typeface="Arial" panose="020B0604020202020204" pitchFamily="34" charset="0"/>
                <a:cs typeface="Arial" panose="020B0604020202020204" pitchFamily="34" charset="0"/>
              </a:rPr>
              <a:t>[next slide]</a:t>
            </a:r>
          </a:p>
          <a:p>
            <a:pPr marL="539750" indent="-539750"/>
            <a:endParaRPr lang="en-GB" sz="1200">
              <a:latin typeface="Arial" panose="020B0604020202020204" pitchFamily="34" charset="0"/>
              <a:cs typeface="Arial" panose="020B0604020202020204" pitchFamily="34" charset="0"/>
            </a:endParaRPr>
          </a:p>
          <a:p>
            <a:r>
              <a:rPr lang="en-GB" sz="1200">
                <a:latin typeface="Arial" panose="020B0604020202020204" pitchFamily="34" charset="0"/>
                <a:cs typeface="Arial" panose="020B0604020202020204" pitchFamily="34" charset="0"/>
              </a:rPr>
              <a:t> </a:t>
            </a:r>
            <a:endParaRPr lang="en-GB" sz="1200" b="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2925655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a:solidFill>
                  <a:schemeClr val="accent5">
                    <a:lumMod val="75000"/>
                  </a:schemeClr>
                </a:solidFill>
                <a:latin typeface="Helvetica" panose="020B0604020202020204" pitchFamily="34" charset="0"/>
                <a:cs typeface="Helvetica" panose="020B0604020202020204" pitchFamily="34" charset="0"/>
              </a:rPr>
              <a:t>Carole is highly dependent on tobacco.  Scores for importance of and motivation to quit are low, lowest possible score for both.</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r>
              <a:rPr lang="en-GB" sz="1200" b="1">
                <a:latin typeface="Helvetica" panose="020B0604020202020204" pitchFamily="34" charset="0"/>
                <a:cs typeface="Helvetica" panose="020B0604020202020204" pitchFamily="34" charset="0"/>
              </a:rPr>
              <a:t>How do you follow up on this?</a:t>
            </a:r>
          </a:p>
          <a:p>
            <a:endParaRPr lang="en-GB" sz="1200">
              <a:latin typeface="Helvetica" panose="020B0604020202020204" pitchFamily="34" charset="0"/>
              <a:cs typeface="Helvetica" panose="020B0604020202020204" pitchFamily="34" charset="0"/>
            </a:endParaRPr>
          </a:p>
          <a:p>
            <a:pPr marL="587375" indent="-587375"/>
            <a:r>
              <a:rPr lang="en-GB" sz="1600" b="1">
                <a:solidFill>
                  <a:schemeClr val="accent5">
                    <a:lumMod val="75000"/>
                  </a:schemeClr>
                </a:solidFill>
                <a:latin typeface="Helvetica" panose="020B0604020202020204" pitchFamily="34" charset="0"/>
                <a:cs typeface="Helvetica" panose="020B0604020202020204" pitchFamily="34" charset="0"/>
              </a:rPr>
              <a:t>A:  </a:t>
            </a:r>
            <a:r>
              <a:rPr lang="en-GB" sz="1200">
                <a:latin typeface="Helvetica" panose="020B0604020202020204" pitchFamily="34" charset="0"/>
                <a:cs typeface="Helvetica" panose="020B0604020202020204" pitchFamily="34" charset="0"/>
              </a:rPr>
              <a:t>Ask about her thoughts relating to the health benefits of quitting </a:t>
            </a:r>
          </a:p>
          <a:p>
            <a:pPr marL="587375" indent="-587375"/>
            <a:endParaRPr lang="en-GB" sz="1200">
              <a:latin typeface="Helvetica" panose="020B0604020202020204" pitchFamily="34" charset="0"/>
              <a:cs typeface="Helvetica" panose="020B0604020202020204" pitchFamily="34" charset="0"/>
            </a:endParaRPr>
          </a:p>
          <a:p>
            <a:pPr marL="587375" indent="-587375"/>
            <a:r>
              <a:rPr lang="en-GB" sz="1600" b="1">
                <a:solidFill>
                  <a:schemeClr val="accent5">
                    <a:lumMod val="75000"/>
                  </a:schemeClr>
                </a:solidFill>
                <a:latin typeface="Helvetica" panose="020B0604020202020204" pitchFamily="34" charset="0"/>
                <a:cs typeface="Helvetica" panose="020B0604020202020204" pitchFamily="34" charset="0"/>
              </a:rPr>
              <a:t>B:  </a:t>
            </a:r>
            <a:r>
              <a:rPr lang="en-GB" sz="1200">
                <a:latin typeface="Helvetica" panose="020B0604020202020204" pitchFamily="34" charset="0"/>
                <a:cs typeface="Helvetica" panose="020B0604020202020204" pitchFamily="34" charset="0"/>
              </a:rPr>
              <a:t>Ask about her thoughts relating to the financial benefits of quitting</a:t>
            </a:r>
          </a:p>
          <a:p>
            <a:pPr marL="587375" indent="-587375"/>
            <a:endParaRPr lang="en-GB" sz="1200">
              <a:latin typeface="Helvetica" panose="020B0604020202020204" pitchFamily="34" charset="0"/>
              <a:cs typeface="Helvetica" panose="020B0604020202020204" pitchFamily="34" charset="0"/>
            </a:endParaRPr>
          </a:p>
          <a:p>
            <a:pPr marL="587375" indent="-587375"/>
            <a:r>
              <a:rPr lang="en-GB" sz="1600" b="1">
                <a:solidFill>
                  <a:schemeClr val="accent5">
                    <a:lumMod val="75000"/>
                  </a:schemeClr>
                </a:solidFill>
                <a:latin typeface="Helvetica" panose="020B0604020202020204" pitchFamily="34" charset="0"/>
                <a:cs typeface="Helvetica" panose="020B0604020202020204" pitchFamily="34" charset="0"/>
              </a:rPr>
              <a:t>C:  </a:t>
            </a:r>
            <a:r>
              <a:rPr lang="en-GB" sz="1200">
                <a:latin typeface="Helvetica" panose="020B0604020202020204" pitchFamily="34" charset="0"/>
                <a:cs typeface="Helvetica" panose="020B0604020202020204" pitchFamily="34" charset="0"/>
              </a:rPr>
              <a:t>Encourage use of NRT and arrange a prescription</a:t>
            </a:r>
          </a:p>
          <a:p>
            <a:pPr marL="587375" indent="-587375"/>
            <a:endParaRPr lang="en-GB"/>
          </a:p>
          <a:p>
            <a:endParaRPr lang="en-GB"/>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a:solidFill>
                  <a:schemeClr val="accent5">
                    <a:lumMod val="75000"/>
                  </a:schemeClr>
                </a:solidFill>
                <a:latin typeface="Helvetica" panose="020B0604020202020204" pitchFamily="34" charset="0"/>
                <a:cs typeface="Helvetica" panose="020B0604020202020204" pitchFamily="34" charset="0"/>
              </a:rPr>
              <a:t>[Provide a moment for responses, then click]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a:solidFill>
                  <a:schemeClr val="accent5">
                    <a:lumMod val="75000"/>
                  </a:schemeClr>
                </a:solidFill>
                <a:latin typeface="Helvetica" panose="020B0604020202020204" pitchFamily="34" charset="0"/>
                <a:cs typeface="Helvetica" panose="020B0604020202020204" pitchFamily="34" charset="0"/>
              </a:rPr>
              <a:t>Perhaps before we discuss treatment, we might opt to explore both A and B, ask about her thought related to benefits of stopping to her recovery, her diabetes/possible heart condition (reason for admission), other benefits of stopping like the financial benefits.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a:solidFill>
                  <a:schemeClr val="accent5">
                    <a:lumMod val="75000"/>
                  </a:schemeClr>
                </a:solidFill>
                <a:latin typeface="Helvetica" panose="020B0604020202020204" pitchFamily="34" charset="0"/>
                <a:cs typeface="Helvetica" panose="020B0604020202020204" pitchFamily="34" charset="0"/>
              </a:rPr>
              <a:t>[next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a:solidFill>
                <a:schemeClr val="accent5">
                  <a:lumMod val="75000"/>
                </a:schemeClr>
              </a:solidFill>
              <a:latin typeface="Helvetica" panose="020B0604020202020204" pitchFamily="34" charset="0"/>
              <a:cs typeface="Helvetica" panose="020B0604020202020204" pitchFamily="34" charset="0"/>
            </a:endParaRPr>
          </a:p>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3631610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a:solidFill>
                  <a:schemeClr val="accent5">
                    <a:lumMod val="75000"/>
                  </a:schemeClr>
                </a:solidFill>
                <a:latin typeface="Arial" panose="020B0604020202020204" pitchFamily="34" charset="0"/>
                <a:cs typeface="Arial" panose="020B0604020202020204" pitchFamily="34" charset="0"/>
              </a:rPr>
              <a:t>Carole shares she has no concerns about the negative effect on her health or the cost of smoking. She appears resistant to an offer of help and support.</a:t>
            </a:r>
          </a:p>
          <a:p>
            <a:endParaRPr lang="en-GB" sz="1200" b="1">
              <a:solidFill>
                <a:schemeClr val="accent5">
                  <a:lumMod val="75000"/>
                </a:schemeClr>
              </a:solidFill>
              <a:latin typeface="Arial" panose="020B0604020202020204" pitchFamily="34" charset="0"/>
              <a:cs typeface="Arial" panose="020B0604020202020204" pitchFamily="34" charset="0"/>
            </a:endParaRPr>
          </a:p>
          <a:p>
            <a:r>
              <a:rPr lang="en-GB" sz="1200" b="1">
                <a:latin typeface="Arial" panose="020B0604020202020204" pitchFamily="34" charset="0"/>
                <a:cs typeface="Arial" panose="020B0604020202020204" pitchFamily="34" charset="0"/>
              </a:rPr>
              <a:t>How do you follow up on this?</a:t>
            </a:r>
          </a:p>
          <a:p>
            <a:endParaRPr lang="en-GB" sz="1200">
              <a:latin typeface="Arial" panose="020B0604020202020204" pitchFamily="34" charset="0"/>
              <a:cs typeface="Arial" panose="020B0604020202020204" pitchFamily="34" charset="0"/>
            </a:endParaRPr>
          </a:p>
          <a:p>
            <a:r>
              <a:rPr lang="en-GB" sz="1600" b="1">
                <a:solidFill>
                  <a:schemeClr val="accent5">
                    <a:lumMod val="75000"/>
                  </a:schemeClr>
                </a:solidFill>
                <a:latin typeface="Arial" panose="020B0604020202020204" pitchFamily="34" charset="0"/>
                <a:cs typeface="Arial" panose="020B0604020202020204" pitchFamily="34" charset="0"/>
              </a:rPr>
              <a:t>A:  </a:t>
            </a:r>
            <a:r>
              <a:rPr lang="en-GB" sz="1200">
                <a:latin typeface="Arial" panose="020B0604020202020204" pitchFamily="34" charset="0"/>
                <a:cs typeface="Arial" panose="020B0604020202020204" pitchFamily="34" charset="0"/>
              </a:rPr>
              <a:t>Stop there, she has no interest in stopping smoking</a:t>
            </a:r>
          </a:p>
          <a:p>
            <a:endParaRPr lang="en-GB" sz="1200">
              <a:latin typeface="Arial" panose="020B0604020202020204" pitchFamily="34" charset="0"/>
              <a:cs typeface="Arial" panose="020B0604020202020204" pitchFamily="34" charset="0"/>
            </a:endParaRPr>
          </a:p>
          <a:p>
            <a:r>
              <a:rPr lang="en-GB" sz="1600" b="1">
                <a:solidFill>
                  <a:schemeClr val="accent5">
                    <a:lumMod val="75000"/>
                  </a:schemeClr>
                </a:solidFill>
                <a:latin typeface="Arial" panose="020B0604020202020204" pitchFamily="34" charset="0"/>
                <a:cs typeface="Arial" panose="020B0604020202020204" pitchFamily="34" charset="0"/>
              </a:rPr>
              <a:t>B:  </a:t>
            </a:r>
            <a:r>
              <a:rPr lang="en-GB" sz="1200">
                <a:latin typeface="Arial" panose="020B0604020202020204" pitchFamily="34" charset="0"/>
                <a:cs typeface="Arial" panose="020B0604020202020204" pitchFamily="34" charset="0"/>
              </a:rPr>
              <a:t>Try a different approach</a:t>
            </a:r>
          </a:p>
          <a:p>
            <a:endParaRPr lang="en-GB" sz="1200" b="1">
              <a:solidFill>
                <a:schemeClr val="accent5">
                  <a:lumMod val="75000"/>
                </a:schemeClr>
              </a:solidFill>
              <a:latin typeface="Arial" panose="020B0604020202020204" pitchFamily="34" charset="0"/>
              <a:cs typeface="Arial" panose="020B0604020202020204" pitchFamily="34" charset="0"/>
            </a:endParaRPr>
          </a:p>
          <a:p>
            <a:r>
              <a:rPr lang="en-GB" sz="1600" b="1">
                <a:solidFill>
                  <a:schemeClr val="accent5">
                    <a:lumMod val="75000"/>
                  </a:schemeClr>
                </a:solidFill>
                <a:latin typeface="Arial" panose="020B0604020202020204" pitchFamily="34" charset="0"/>
                <a:cs typeface="Arial" panose="020B0604020202020204" pitchFamily="34" charset="0"/>
              </a:rPr>
              <a:t>C:  </a:t>
            </a:r>
            <a:r>
              <a:rPr lang="en-GB" sz="1200">
                <a:latin typeface="Arial" panose="020B0604020202020204" pitchFamily="34" charset="0"/>
                <a:cs typeface="Arial" panose="020B0604020202020204" pitchFamily="34" charset="0"/>
              </a:rPr>
              <a:t>Encourage use of NRT and arrange a prescription</a:t>
            </a:r>
          </a:p>
          <a:p>
            <a:endParaRPr lang="en-GB" sz="1200" b="1">
              <a:solidFill>
                <a:schemeClr val="accent5">
                  <a:lumMod val="75000"/>
                </a:schemeClr>
              </a:solidFill>
              <a:latin typeface="Helvetica" panose="020B0604020202020204" pitchFamily="34" charset="0"/>
              <a:cs typeface="Helvetica" panose="020B0604020202020204" pitchFamily="34" charset="0"/>
            </a:endParaRPr>
          </a:p>
          <a:p>
            <a:r>
              <a:rPr lang="en-GB" sz="1200" b="1">
                <a:solidFill>
                  <a:schemeClr val="accent5">
                    <a:lumMod val="75000"/>
                  </a:schemeClr>
                </a:solidFill>
                <a:latin typeface="Helvetica" panose="020B0604020202020204" pitchFamily="34" charset="0"/>
                <a:cs typeface="Helvetica" panose="020B0604020202020204" pitchFamily="34" charset="0"/>
              </a:rPr>
              <a:t>[Click]</a:t>
            </a:r>
          </a:p>
          <a:p>
            <a:endParaRPr lang="en-GB" sz="1200" b="1">
              <a:solidFill>
                <a:schemeClr val="accent5">
                  <a:lumMod val="75000"/>
                </a:schemeClr>
              </a:solidFill>
              <a:latin typeface="Helvetica" panose="020B0604020202020204" pitchFamily="34" charset="0"/>
              <a:cs typeface="Helvetica" panose="020B0604020202020204" pitchFamily="34" charset="0"/>
            </a:endParaRPr>
          </a:p>
          <a:p>
            <a:r>
              <a:rPr lang="en-GB" sz="1200" b="0">
                <a:solidFill>
                  <a:schemeClr val="accent5">
                    <a:lumMod val="75000"/>
                  </a:schemeClr>
                </a:solidFill>
                <a:latin typeface="Helvetica" panose="020B0604020202020204" pitchFamily="34" charset="0"/>
                <a:cs typeface="Helvetica" panose="020B0604020202020204" pitchFamily="34" charset="0"/>
              </a:rPr>
              <a:t>Well, we could try a different approach. </a:t>
            </a:r>
          </a:p>
          <a:p>
            <a:endParaRPr lang="en-GB" sz="1200">
              <a:latin typeface="Helvetica" panose="020B0604020202020204" pitchFamily="34" charset="0"/>
              <a:cs typeface="Helvetica" panose="020B0604020202020204" pitchFamily="34" charset="0"/>
            </a:endParaRPr>
          </a:p>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374266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a:latin typeface="Arial" panose="020B0604020202020204" pitchFamily="34" charset="0"/>
                <a:cs typeface="Arial" panose="020B0604020202020204" pitchFamily="34" charset="0"/>
              </a:rPr>
              <a:t>When sitting down with Carole for a few moments, we learn about what her relationship with smoking is like. Carole shares with us that smoking is the </a:t>
            </a:r>
            <a:r>
              <a:rPr lang="en-GB" sz="1200">
                <a:latin typeface="Arial" panose="020B0604020202020204" pitchFamily="34" charset="0"/>
                <a:cs typeface="Arial" panose="020B0604020202020204" pitchFamily="34" charset="0"/>
              </a:rPr>
              <a:t>o</a:t>
            </a:r>
            <a:r>
              <a:rPr lang="en-GB" altLang="en-US" sz="1200">
                <a:latin typeface="Arial" panose="020B0604020202020204" pitchFamily="34" charset="0"/>
                <a:cs typeface="Arial" panose="020B0604020202020204" pitchFamily="34" charset="0"/>
              </a:rPr>
              <a:t>nly area in her life where the patient felt in control.</a:t>
            </a:r>
          </a:p>
          <a:p>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We explored further her feelings of control and paradox of control in relation to her high level of nicotine dependence</a:t>
            </a:r>
          </a:p>
          <a:p>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We suggested ‘trying’ NRT to help manage cravings – and she agreed. </a:t>
            </a:r>
          </a:p>
          <a:p>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The focus was placed on the immediate situation - making patient more comfortable, measured approach versus committing to larger and more significant goals such as a decision to stop at this time.</a:t>
            </a:r>
          </a:p>
          <a:p>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This patient discharged with medication and followed up with scheduled phone calls</a:t>
            </a:r>
          </a:p>
          <a:p>
            <a:endParaRPr lang="en-GB">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Key points to pull out in debrief with participants: </a:t>
            </a:r>
          </a:p>
          <a:p>
            <a:endParaRPr lang="en-GB" b="1">
              <a:latin typeface="Arial" panose="020B0604020202020204" pitchFamily="34" charset="0"/>
              <a:cs typeface="Arial" panose="020B0604020202020204" pitchFamily="34" charset="0"/>
            </a:endParaRPr>
          </a:p>
          <a:p>
            <a:pPr marL="171450" indent="-171450">
              <a:buFontTx/>
              <a:buChar char="-"/>
            </a:pPr>
            <a:r>
              <a:rPr lang="en-GB">
                <a:latin typeface="Arial" panose="020B0604020202020204" pitchFamily="34" charset="0"/>
                <a:cs typeface="Arial" panose="020B0604020202020204" pitchFamily="34" charset="0"/>
              </a:rPr>
              <a:t>The initial response of resistance or ambivalence about stooping from patients, may be hiding deeper rooted issues which are affecting the patient ability to consider stopping</a:t>
            </a:r>
          </a:p>
          <a:p>
            <a:pPr marL="171450" indent="-171450">
              <a:buFontTx/>
              <a:buChar char="-"/>
            </a:pPr>
            <a:endParaRPr lang="en-GB">
              <a:latin typeface="Arial" panose="020B0604020202020204" pitchFamily="34" charset="0"/>
              <a:cs typeface="Arial" panose="020B0604020202020204" pitchFamily="34" charset="0"/>
            </a:endParaRPr>
          </a:p>
          <a:p>
            <a:pPr marL="171450" indent="-171450">
              <a:buFontTx/>
              <a:buChar char="-"/>
            </a:pPr>
            <a:r>
              <a:rPr lang="en-GB">
                <a:latin typeface="Arial" panose="020B0604020202020204" pitchFamily="34" charset="0"/>
                <a:cs typeface="Arial" panose="020B0604020202020204" pitchFamily="34" charset="0"/>
              </a:rPr>
              <a:t>Often a conversation with a trained advisor can assist us with unpacking underlying barriers and supporting patients with making change, direct our energies in supporting the patient more effectively (‘Rolling with resistance’, being inquisitive about what underlying factors may be at play, and working collaboratively with patients is key to effective interactions with patients who may have some initial resistance to discussing stopping. </a:t>
            </a:r>
          </a:p>
          <a:p>
            <a:pPr marL="171450" indent="-171450">
              <a:buFontTx/>
              <a:buChar char="-"/>
            </a:pPr>
            <a:endParaRPr lang="en-GB">
              <a:latin typeface="Arial" panose="020B0604020202020204" pitchFamily="34" charset="0"/>
              <a:cs typeface="Arial" panose="020B0604020202020204" pitchFamily="34" charset="0"/>
            </a:endParaRPr>
          </a:p>
          <a:p>
            <a:pPr marL="171450" indent="-171450">
              <a:buFontTx/>
              <a:buChar char="-"/>
            </a:pPr>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3980306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buFontTx/>
              <a:buNone/>
            </a:pPr>
            <a:r>
              <a:rPr lang="en-GB" sz="1200" b="0">
                <a:solidFill>
                  <a:schemeClr val="accent5">
                    <a:lumMod val="75000"/>
                  </a:schemeClr>
                </a:solidFill>
                <a:latin typeface="Helvetica" panose="020B0604020202020204" pitchFamily="34" charset="0"/>
                <a:cs typeface="Helvetica" panose="020B0604020202020204" pitchFamily="34" charset="0"/>
              </a:rPr>
              <a:t>Some of the tools we have when working with patients who are not initially ready to quit or perhaps not even open to speaking about that possibility are to use some of our core communication skills:</a:t>
            </a:r>
          </a:p>
          <a:p>
            <a:pPr marL="342900" indent="-342900">
              <a:buFont typeface="Wingdings" pitchFamily="2" charset="2"/>
              <a:buChar char="§"/>
            </a:pPr>
            <a:endParaRPr lang="en-GB" sz="1200" b="1">
              <a:solidFill>
                <a:schemeClr val="accent5">
                  <a:lumMod val="75000"/>
                </a:schemeClr>
              </a:solidFill>
              <a:latin typeface="Helvetica" panose="020B0604020202020204" pitchFamily="34" charset="0"/>
              <a:cs typeface="Helvetica" panose="020B0604020202020204" pitchFamily="34" charset="0"/>
            </a:endParaRPr>
          </a:p>
          <a:p>
            <a:pPr marL="342900" indent="-342900">
              <a:buFont typeface="Wingdings" pitchFamily="2" charset="2"/>
              <a:buChar char="§"/>
            </a:pPr>
            <a:r>
              <a:rPr lang="en-GB" sz="1200" b="1">
                <a:solidFill>
                  <a:schemeClr val="accent5">
                    <a:lumMod val="75000"/>
                  </a:schemeClr>
                </a:solidFill>
                <a:latin typeface="Helvetica" panose="020B0604020202020204" pitchFamily="34" charset="0"/>
                <a:cs typeface="Helvetica" panose="020B0604020202020204" pitchFamily="34" charset="0"/>
              </a:rPr>
              <a:t>Develop relationship with patient </a:t>
            </a:r>
            <a:r>
              <a:rPr lang="en-GB" sz="1200">
                <a:latin typeface="Helvetica" panose="020B0604020202020204" pitchFamily="34" charset="0"/>
                <a:cs typeface="Helvetica" panose="020B0604020202020204" pitchFamily="34" charset="0"/>
              </a:rPr>
              <a:t>- long term condition prone to relapse</a:t>
            </a:r>
          </a:p>
          <a:p>
            <a:pPr marL="342900" indent="-342900">
              <a:buFont typeface="Wingdings" pitchFamily="2" charset="2"/>
              <a:buChar char="§"/>
            </a:pPr>
            <a:endParaRPr lang="en-GB" sz="1200">
              <a:latin typeface="Helvetica" panose="020B0604020202020204" pitchFamily="34" charset="0"/>
              <a:cs typeface="Helvetica" panose="020B0604020202020204" pitchFamily="34" charset="0"/>
            </a:endParaRPr>
          </a:p>
          <a:p>
            <a:pPr marL="342900" indent="-342900">
              <a:buFont typeface="Wingdings" pitchFamily="2" charset="2"/>
              <a:buChar char="§"/>
            </a:pPr>
            <a:r>
              <a:rPr lang="en-GB" sz="1200">
                <a:latin typeface="Helvetica" panose="020B0604020202020204" pitchFamily="34" charset="0"/>
                <a:cs typeface="Helvetica" panose="020B0604020202020204" pitchFamily="34" charset="0"/>
              </a:rPr>
              <a:t>Key skills - </a:t>
            </a:r>
            <a:r>
              <a:rPr lang="en-GB" sz="1200" b="1">
                <a:solidFill>
                  <a:schemeClr val="accent5">
                    <a:lumMod val="75000"/>
                  </a:schemeClr>
                </a:solidFill>
                <a:latin typeface="Helvetica" panose="020B0604020202020204" pitchFamily="34" charset="0"/>
                <a:cs typeface="Helvetica" panose="020B0604020202020204" pitchFamily="34" charset="0"/>
              </a:rPr>
              <a:t>developing rapport, active listening, paraphrasing, reflecting </a:t>
            </a:r>
          </a:p>
          <a:p>
            <a:pPr marL="342900" indent="-342900">
              <a:buFont typeface="Wingdings" pitchFamily="2" charset="2"/>
              <a:buChar char="§"/>
            </a:pPr>
            <a:endParaRPr lang="en-GB" sz="1200">
              <a:latin typeface="Helvetica" panose="020B0604020202020204" pitchFamily="34" charset="0"/>
              <a:cs typeface="Helvetica" panose="020B0604020202020204" pitchFamily="34" charset="0"/>
            </a:endParaRPr>
          </a:p>
          <a:p>
            <a:pPr marL="342900" indent="-342900">
              <a:buFont typeface="Wingdings" pitchFamily="2" charset="2"/>
              <a:buChar char="§"/>
            </a:pPr>
            <a:r>
              <a:rPr lang="en-GB" sz="1200">
                <a:latin typeface="Helvetica" panose="020B0604020202020204" pitchFamily="34" charset="0"/>
                <a:cs typeface="Helvetica" panose="020B0604020202020204" pitchFamily="34" charset="0"/>
              </a:rPr>
              <a:t>Treat the </a:t>
            </a:r>
            <a:r>
              <a:rPr lang="en-GB" sz="1200" b="1">
                <a:solidFill>
                  <a:schemeClr val="accent5">
                    <a:lumMod val="75000"/>
                  </a:schemeClr>
                </a:solidFill>
                <a:latin typeface="Helvetica" panose="020B0604020202020204" pitchFamily="34" charset="0"/>
                <a:cs typeface="Helvetica" panose="020B0604020202020204" pitchFamily="34" charset="0"/>
              </a:rPr>
              <a:t>patient as a partner </a:t>
            </a:r>
            <a:r>
              <a:rPr lang="en-GB" sz="1200">
                <a:latin typeface="Helvetica" panose="020B0604020202020204" pitchFamily="34" charset="0"/>
                <a:cs typeface="Helvetica" panose="020B0604020202020204" pitchFamily="34" charset="0"/>
              </a:rPr>
              <a:t>in the treatment process</a:t>
            </a:r>
          </a:p>
          <a:p>
            <a:pPr marL="342900" indent="-342900">
              <a:buFont typeface="Wingdings" pitchFamily="2" charset="2"/>
              <a:buChar char="§"/>
            </a:pPr>
            <a:endParaRPr lang="en-GB" sz="1200">
              <a:latin typeface="Helvetica" panose="020B0604020202020204" pitchFamily="34" charset="0"/>
              <a:cs typeface="Helvetica" panose="020B0604020202020204" pitchFamily="34" charset="0"/>
            </a:endParaRPr>
          </a:p>
          <a:p>
            <a:pPr marL="342900" indent="-342900">
              <a:buFont typeface="Wingdings" pitchFamily="2" charset="2"/>
              <a:buChar char="§"/>
            </a:pPr>
            <a:r>
              <a:rPr lang="en-GB" sz="1200">
                <a:latin typeface="Helvetica" panose="020B0604020202020204" pitchFamily="34" charset="0"/>
                <a:cs typeface="Helvetica" panose="020B0604020202020204" pitchFamily="34" charset="0"/>
              </a:rPr>
              <a:t>Seek the </a:t>
            </a:r>
            <a:r>
              <a:rPr lang="en-GB" sz="1200" b="1">
                <a:latin typeface="Helvetica" panose="020B0604020202020204" pitchFamily="34" charset="0"/>
                <a:cs typeface="Helvetica" panose="020B0604020202020204" pitchFamily="34" charset="0"/>
              </a:rPr>
              <a:t>patient’s opinion</a:t>
            </a:r>
          </a:p>
          <a:p>
            <a:pPr marL="342900" indent="-342900">
              <a:buFont typeface="Wingdings" pitchFamily="2" charset="2"/>
              <a:buChar char="§"/>
            </a:pPr>
            <a:endParaRPr lang="en-GB" sz="1200">
              <a:latin typeface="Helvetica" panose="020B0604020202020204" pitchFamily="34" charset="0"/>
              <a:cs typeface="Helvetica" panose="020B0604020202020204" pitchFamily="34" charset="0"/>
            </a:endParaRPr>
          </a:p>
          <a:p>
            <a:pPr marL="342900" indent="-342900">
              <a:buFont typeface="Wingdings" pitchFamily="2" charset="2"/>
              <a:buChar char="§"/>
            </a:pPr>
            <a:r>
              <a:rPr lang="en-GB" sz="1200" b="1">
                <a:solidFill>
                  <a:schemeClr val="accent5">
                    <a:lumMod val="75000"/>
                  </a:schemeClr>
                </a:solidFill>
                <a:latin typeface="Helvetica" panose="020B0604020202020204" pitchFamily="34" charset="0"/>
                <a:cs typeface="Helvetica" panose="020B0604020202020204" pitchFamily="34" charset="0"/>
              </a:rPr>
              <a:t>Acknowledge any barriers</a:t>
            </a:r>
          </a:p>
          <a:p>
            <a:pPr marL="342900" indent="-342900">
              <a:buFont typeface="Wingdings" pitchFamily="2" charset="2"/>
              <a:buChar char="§"/>
            </a:pPr>
            <a:endParaRPr lang="en-GB" sz="1200" b="1">
              <a:solidFill>
                <a:schemeClr val="accent5">
                  <a:lumMod val="75000"/>
                </a:schemeClr>
              </a:solidFill>
              <a:latin typeface="Helvetica" panose="020B0604020202020204" pitchFamily="34" charset="0"/>
              <a:cs typeface="Arial" pitchFamily="34" charset="0"/>
            </a:endParaRPr>
          </a:p>
          <a:p>
            <a:pPr marL="342900" indent="-342900">
              <a:buFont typeface="Wingdings" pitchFamily="2" charset="2"/>
              <a:buChar char="§"/>
            </a:pPr>
            <a:r>
              <a:rPr lang="en-US" sz="1200">
                <a:latin typeface="Arial" pitchFamily="34" charset="0"/>
                <a:cs typeface="Arial" pitchFamily="34" charset="0"/>
              </a:rPr>
              <a:t>Remain non- judgmental; stay positive and supportive</a:t>
            </a:r>
          </a:p>
          <a:p>
            <a:pPr marL="342900" indent="-342900">
              <a:buFont typeface="Wingdings" pitchFamily="2" charset="2"/>
              <a:buChar char="§"/>
            </a:pPr>
            <a:endParaRPr lang="en-US" sz="1200">
              <a:latin typeface="Arial" pitchFamily="34" charset="0"/>
              <a:cs typeface="Arial" pitchFamily="34" charset="0"/>
            </a:endParaRPr>
          </a:p>
          <a:p>
            <a:pPr marL="342900" indent="-342900">
              <a:buFont typeface="Wingdings" pitchFamily="2" charset="2"/>
              <a:buChar char="§"/>
            </a:pPr>
            <a:r>
              <a:rPr lang="en-US" sz="1200">
                <a:latin typeface="Arial" pitchFamily="34" charset="0"/>
                <a:cs typeface="Arial" pitchFamily="34" charset="0"/>
              </a:rPr>
              <a:t>Make sure patients know</a:t>
            </a:r>
            <a:r>
              <a:rPr lang="en-US" sz="1200"/>
              <a:t> how to access support </a:t>
            </a:r>
            <a:endParaRPr lang="en-US" sz="1200">
              <a:latin typeface="Arial" pitchFamily="34" charset="0"/>
              <a:cs typeface="Arial" pitchFamily="34" charset="0"/>
            </a:endParaRPr>
          </a:p>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4154197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Full instructions: Module 11 Trainer’s guide: Activity 2: </a:t>
            </a:r>
            <a:r>
              <a:rPr lang="en-GB" sz="1800" b="1" dirty="0">
                <a:solidFill>
                  <a:srgbClr val="FFFFFF"/>
                </a:solidFill>
                <a:effectLst/>
                <a:latin typeface="Arial" panose="020B0604020202020204" pitchFamily="34" charset="0"/>
                <a:ea typeface="Aptos" panose="020B0004020202020204" pitchFamily="34" charset="0"/>
              </a:rPr>
              <a:t>Applying skills to practice ‒ patient statements</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Activity summary:</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Method: </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p>
          <a:p>
            <a:pPr marL="628650" lvl="1" indent="-171450" eaLnBrk="0" fontAlgn="base" hangingPunct="0">
              <a:buFont typeface="Arial" panose="020B0604020202020204" pitchFamily="34" charset="0"/>
              <a:buChar char="•"/>
              <a:tabLst>
                <a:tab pos="457200" algn="l"/>
              </a:tabLst>
            </a:pP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Option 1: Breakout rooms, </a:t>
            </a:r>
            <a:r>
              <a:rPr lang="en-US" sz="1200" kern="1200">
                <a:solidFill>
                  <a:srgbClr val="808080"/>
                </a:solidFill>
                <a:effectLst/>
                <a:latin typeface="Arial" panose="020B0604020202020204" pitchFamily="34" charset="0"/>
                <a:ea typeface="Geneva" panose="020B0503030404040204"/>
                <a:cs typeface="Arial" panose="020B0604020202020204" pitchFamily="34" charset="0"/>
              </a:rPr>
              <a:t>Module 11Handout </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1</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628650" lvl="1" indent="-171450" eaLnBrk="0" fontAlgn="base" hangingPunct="0">
              <a:buFont typeface="Arial" panose="020B0604020202020204" pitchFamily="34" charset="0"/>
              <a:buChar char="•"/>
              <a:tabLst>
                <a:tab pos="457200" algn="l"/>
              </a:tabLst>
            </a:pP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Option 2: Trainer-facilitated group discussion, Module 11 Handout 1</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Number per group</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 3-5</a:t>
            </a:r>
            <a:r>
              <a:rPr lang="en-US" sz="1200" kern="1200" dirty="0">
                <a:solidFill>
                  <a:srgbClr val="808080"/>
                </a:solidFill>
                <a:effectLst/>
                <a:latin typeface="Arial" panose="020B0604020202020204" pitchFamily="34" charset="0"/>
                <a:ea typeface="Geneva" panose="020B0503030404040204"/>
                <a:cs typeface="Arial" panose="020B0604020202020204" pitchFamily="34" charset="0"/>
              </a:rPr>
              <a:t>​</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Duration: </a:t>
            </a:r>
            <a:r>
              <a:rPr lang="en-GB" sz="1200" kern="1200" dirty="0">
                <a:solidFill>
                  <a:srgbClr val="000000"/>
                </a:solidFill>
                <a:effectLst/>
                <a:latin typeface="Arial" panose="020B0604020202020204" pitchFamily="34" charset="0"/>
                <a:ea typeface="Geneva" panose="020B0503030404040204"/>
                <a:cs typeface="Arial" panose="020B0604020202020204" pitchFamily="34" charset="0"/>
              </a:rPr>
              <a:t>10 minutes</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endParaRPr lang="en-US" sz="1200"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Instructions:</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In their groups participants will discuss, agree on, and write down ONE person-centred response to each of the statements on the handout which are commonly posed by patients (If time is tight provide each group with one or two statements to consider).</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­If time is tight provide each group with one or two statements to consider.</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20315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29DD9-8DF0-4518-F95D-0486272B09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1D8814-1D71-5CD2-7CC7-11B23ADA8B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D397B3-B955-1C25-EDF5-2F3F56E43CE0}"/>
              </a:ext>
            </a:extLst>
          </p:cNvPr>
          <p:cNvSpPr>
            <a:spLocks noGrp="1"/>
          </p:cNvSpPr>
          <p:nvPr>
            <p:ph type="body" idx="1"/>
          </p:nvPr>
        </p:nvSpPr>
        <p:spPr/>
        <p:txBody>
          <a:bodyPr/>
          <a:lstStyle/>
          <a:p>
            <a:pPr eaLnBrk="1" hangingPunct="1">
              <a:spcBef>
                <a:spcPct val="0"/>
              </a:spcBef>
            </a:pPr>
            <a:r>
              <a:rPr lang="en-GB" altLang="en-US" u="none">
                <a:latin typeface="Arial" panose="020B0604020202020204" pitchFamily="34" charset="0"/>
                <a:cs typeface="Arial" panose="020B0604020202020204" pitchFamily="34" charset="0"/>
              </a:rPr>
              <a:t>For this exercise we will want to use the core communication skills that we focussed on Day 1, which are the heart of our effective communications with patients. </a:t>
            </a:r>
          </a:p>
          <a:p>
            <a:pPr eaLnBrk="1" hangingPunct="1">
              <a:spcBef>
                <a:spcPct val="0"/>
              </a:spcBef>
            </a:pPr>
            <a:endParaRPr lang="en-GB" altLang="en-US" u="none">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[Recap]</a:t>
            </a:r>
          </a:p>
        </p:txBody>
      </p:sp>
      <p:sp>
        <p:nvSpPr>
          <p:cNvPr id="4" name="Slide Number Placeholder 3">
            <a:extLst>
              <a:ext uri="{FF2B5EF4-FFF2-40B4-BE49-F238E27FC236}">
                <a16:creationId xmlns:a16="http://schemas.microsoft.com/office/drawing/2014/main" id="{BB44C507-6FD9-DD2D-2863-EAF93F4B3E39}"/>
              </a:ext>
            </a:extLst>
          </p:cNvPr>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2417301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12588-4488-3ACA-06FE-16AA87A6F2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810EC9-79C7-6B7F-D09D-746063BB90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CD73C9-F7E1-A3F0-0B22-3E2D84221F99}"/>
              </a:ext>
            </a:extLst>
          </p:cNvPr>
          <p:cNvSpPr>
            <a:spLocks noGrp="1"/>
          </p:cNvSpPr>
          <p:nvPr>
            <p:ph type="body" idx="1"/>
          </p:nvPr>
        </p:nvSpPr>
        <p:spPr/>
        <p:txBody>
          <a:bodyPr>
            <a:normAutofit fontScale="32500" lnSpcReduction="20000"/>
          </a:bodyPr>
          <a:lstStyle/>
          <a:p>
            <a:r>
              <a:rPr lang="en-US" b="1" dirty="0">
                <a:latin typeface="Arial" panose="020B0604020202020204" pitchFamily="34" charset="0"/>
                <a:cs typeface="Arial" panose="020B0604020202020204" pitchFamily="34" charset="0"/>
              </a:rPr>
              <a:t>[Animated slide, use this slide to discuss with trainees how nicotine withdrawal may present in the inpatient setting, and the importance of all staff having a good understanding and sensitivity to how nicotine withdrawal may present.]</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Does</a:t>
            </a:r>
            <a:r>
              <a:rPr lang="en-US" b="1" baseline="0" dirty="0">
                <a:latin typeface="Arial" panose="020B0604020202020204" pitchFamily="34" charset="0"/>
                <a:cs typeface="Arial" panose="020B0604020202020204" pitchFamily="34" charset="0"/>
              </a:rPr>
              <a:t> this sound familiar? [Trainer to act out scenario verbally] </a:t>
            </a:r>
            <a:r>
              <a:rPr lang="en-US" baseline="0" dirty="0">
                <a:latin typeface="Arial" panose="020B0604020202020204" pitchFamily="34" charset="0"/>
                <a:cs typeface="Arial" panose="020B0604020202020204" pitchFamily="34" charset="0"/>
              </a:rPr>
              <a:t>Patient in room 12 who has had surgery just a few hours prior, has pressed the call button six times already, has pulled out his IV and is threatening to discharge himself.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This is not all that uncommon scenario is hospitals across the country.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What might be options:</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a) Request a sedative to calm the patient</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b) Follow his wishes and coordinate discharge</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c) Find out if he smokes and provide nicotine replacement therapy to manage nicotine withdrawal</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C) Is the correct answer in many cases. It is very common for patients who experience nicotine withdrawal in the hospital setting who are unable to smoke to display erratic behaviour.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Too often nicotine withdrawal is misunderstood as it may present is what we might term as “difficult” or “erratic” or “irrational” behaviour. Patients who are quite ill wanting to be discharged or pulling out IVs. This is a direct reflection of the tenacity of this addiction. We know use effective treatment will assist in making patient more comfortable so they can focus on their recovery. Not to mention making interactions with staff and the ability to deliver high quality care more likely.  </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CLICK SLIDE</a:t>
            </a:r>
          </a:p>
          <a:p>
            <a:endParaRPr lang="en-US" b="1" baseline="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solidFill>
                  <a:schemeClr val="bg1"/>
                </a:solidFill>
                <a:latin typeface="Arial" panose="020B0604020202020204" pitchFamily="34" charset="0"/>
                <a:ea typeface="Calibri" panose="020F0502020204030204" pitchFamily="34" charset="0"/>
                <a:cs typeface="Arial" panose="020B0604020202020204" pitchFamily="34" charset="0"/>
              </a:rPr>
              <a:t>Often t</a:t>
            </a:r>
            <a:r>
              <a:rPr lang="en-US" sz="12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he best thing we can do is to assist with effectively managing withdrawal symptoms and urges to smoke and, once they are feeling comfortable, reassess interest in stopping smoking during their admission.</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Understanding among all staff of how nicotine withdrawal symptoms may present in the inpatient setting. Supporting all staff with the early identification of smoking and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Ensuring support via pharmacotherapy and bed side counselling support is important for managing withdrawal and ensuring patient receives the care he/she needs. </a:t>
            </a:r>
            <a:endParaRPr lang="en-US" dirty="0">
              <a:latin typeface="Arial" panose="020B0604020202020204" pitchFamily="34" charset="0"/>
              <a:cs typeface="Arial" panose="020B0604020202020204" pitchFamily="34" charset="0"/>
            </a:endParaRP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‘Being in hospital can be a worrying time and we appreciate not smoking can sometimes be hard. Because of this, we will make sure that you receive the best treatment to ease any discomfort.’</a:t>
            </a:r>
            <a:endParaRPr lang="en-CA" sz="1200" i="0" dirty="0">
              <a:effectLst/>
              <a:latin typeface="Arial" panose="020B0604020202020204" pitchFamily="34" charset="0"/>
              <a:ea typeface="Calibri" panose="020F0502020204030204" pitchFamily="34" charset="0"/>
              <a:cs typeface="Arial" panose="020B0604020202020204" pitchFamily="34" charset="0"/>
            </a:endParaRPr>
          </a:p>
          <a:p>
            <a:pPr fontAlgn="base">
              <a:lnSpc>
                <a:spcPct val="107000"/>
              </a:lnSpc>
              <a:spcAft>
                <a:spcPts val="800"/>
              </a:spcAft>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CA" sz="1200" i="0" dirty="0">
              <a:effectLst/>
              <a:latin typeface="Arial" panose="020B0604020202020204" pitchFamily="34" charset="0"/>
              <a:ea typeface="Calibri" panose="020F0502020204030204" pitchFamily="34" charset="0"/>
              <a:cs typeface="Arial" panose="020B0604020202020204" pitchFamily="34" charset="0"/>
            </a:endParaRPr>
          </a:p>
          <a:p>
            <a:pPr fontAlgn="base">
              <a:lnSpc>
                <a:spcPct val="107000"/>
              </a:lnSpc>
              <a:spcAft>
                <a:spcPts val="800"/>
              </a:spcAft>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You can say something as simple as: ‘We are a smokefree hospital to protect all patients and staff.’</a:t>
            </a:r>
            <a:endParaRPr lang="en-US" sz="1200" i="0" baseline="0" dirty="0">
              <a:latin typeface="Arial" panose="020B0604020202020204" pitchFamily="34" charset="0"/>
              <a:cs typeface="Arial" panose="020B0604020202020204" pitchFamily="34" charset="0"/>
            </a:endParaRPr>
          </a:p>
          <a:p>
            <a:endParaRPr lang="en-US" sz="1200" i="0" baseline="0" dirty="0">
              <a:latin typeface="Arial" panose="020B0604020202020204" pitchFamily="34" charset="0"/>
              <a:cs typeface="Arial" panose="020B0604020202020204" pitchFamily="34" charset="0"/>
            </a:endParaRPr>
          </a:p>
          <a:p>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We can provide treatment for your tobacco dependency to help you remain smokefree during your admission.’ </a:t>
            </a:r>
          </a:p>
          <a:p>
            <a:endParaRPr lang="en-GB" sz="1200" i="0" dirty="0">
              <a:solidFill>
                <a:srgbClr val="000000"/>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‘By providing effective medication and support during your stay, you should find it much easier not to smoke.’</a:t>
            </a:r>
            <a:endParaRPr lang="en-CA" sz="1200" i="0" dirty="0">
              <a:effectLst/>
              <a:latin typeface="Arial" panose="020B0604020202020204" pitchFamily="34" charset="0"/>
              <a:ea typeface="Calibri" panose="020F0502020204030204" pitchFamily="34" charset="0"/>
              <a:cs typeface="Arial" panose="020B0604020202020204" pitchFamily="34" charset="0"/>
            </a:endParaRPr>
          </a:p>
          <a:p>
            <a:pPr fontAlgn="base">
              <a:lnSpc>
                <a:spcPct val="107000"/>
              </a:lnSpc>
              <a:spcAft>
                <a:spcPts val="800"/>
              </a:spcAft>
            </a:pPr>
            <a:endParaRPr lang="en-CA" sz="1200" i="0" dirty="0">
              <a:effectLst/>
              <a:latin typeface="Arial" panose="020B0604020202020204" pitchFamily="34" charset="0"/>
              <a:ea typeface="Calibri" panose="020F0502020204030204" pitchFamily="34" charset="0"/>
              <a:cs typeface="Arial" panose="020B0604020202020204" pitchFamily="34" charset="0"/>
            </a:endParaRPr>
          </a:p>
          <a:p>
            <a:pPr fontAlgn="base">
              <a:lnSpc>
                <a:spcPct val="107000"/>
              </a:lnSpc>
              <a:spcAft>
                <a:spcPts val="800"/>
              </a:spcAft>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‘It’s not uncommon to feel this way, is there anything that particularly worries you that I may be able to reassure you about?’</a:t>
            </a:r>
            <a:endParaRPr lang="en-CA" sz="1200" i="0" dirty="0">
              <a:effectLst/>
              <a:latin typeface="Arial" panose="020B0604020202020204" pitchFamily="34" charset="0"/>
              <a:ea typeface="Calibri" panose="020F0502020204030204" pitchFamily="34" charset="0"/>
              <a:cs typeface="Arial" panose="020B0604020202020204" pitchFamily="34" charset="0"/>
            </a:endParaRPr>
          </a:p>
          <a:p>
            <a:pPr fontAlgn="base">
              <a:lnSpc>
                <a:spcPct val="107000"/>
              </a:lnSpc>
              <a:spcAft>
                <a:spcPts val="800"/>
              </a:spcAft>
            </a:pPr>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CA" sz="1200" i="0" dirty="0">
              <a:effectLst/>
              <a:latin typeface="Arial" panose="020B0604020202020204" pitchFamily="34" charset="0"/>
              <a:ea typeface="Calibri" panose="020F0502020204030204" pitchFamily="34" charset="0"/>
              <a:cs typeface="Arial" panose="020B0604020202020204" pitchFamily="34" charset="0"/>
            </a:endParaRPr>
          </a:p>
          <a:p>
            <a:r>
              <a:rPr lang="en-GB" sz="1200" i="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‘It’s the standard of care at our trust to support all patients with a smokefree admission. Our specialist tobacco dependency team who can provide support which includes stop smoking aids to help you with urges to smoke and withdrawal”</a:t>
            </a:r>
            <a:endParaRPr lang="en-US" sz="1200" i="0" dirty="0">
              <a:latin typeface="Arial" panose="020B060402020202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D15426C7-45D3-D226-67BF-12450DD3D51E}"/>
              </a:ext>
            </a:extLst>
          </p:cNvPr>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2906103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4A2CF-DB60-3FD9-4BD9-D11E71C7D9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19234A-61D3-B343-6507-2DBDB9E4CB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2F9051-89DD-3C6F-C20B-7B484A15616D}"/>
              </a:ext>
            </a:extLst>
          </p:cNvPr>
          <p:cNvSpPr>
            <a:spLocks noGrp="1"/>
          </p:cNvSpPr>
          <p:nvPr>
            <p:ph type="body" idx="1"/>
          </p:nvPr>
        </p:nvSpPr>
        <p:spPr/>
        <p:txBody>
          <a:bodyPr>
            <a:normAutofit fontScale="77500" lnSpcReduction="20000"/>
          </a:bodyPr>
          <a:lstStyle/>
          <a:p>
            <a:pPr eaLnBrk="1" hangingPunct="1">
              <a:lnSpc>
                <a:spcPct val="90000"/>
              </a:lnSpc>
            </a:pPr>
            <a:r>
              <a:rPr lang="en-GB" sz="1200">
                <a:latin typeface="Arial" panose="020B0604020202020204" pitchFamily="34" charset="0"/>
                <a:ea typeface="ＭＳ Ｐゴシック" pitchFamily="-109" charset="-128"/>
                <a:cs typeface="Arial" panose="020B0604020202020204" pitchFamily="34" charset="0"/>
              </a:rPr>
              <a:t>There will of course be patients who, for various reasons, feel unable or unwilling to quit smoking. Having discussions with patients who are worried,</a:t>
            </a:r>
            <a:r>
              <a:rPr lang="en-GB" sz="1200" baseline="0">
                <a:latin typeface="Arial" panose="020B0604020202020204" pitchFamily="34" charset="0"/>
                <a:ea typeface="ＭＳ Ｐゴシック" pitchFamily="-109" charset="-128"/>
                <a:cs typeface="Arial" panose="020B0604020202020204" pitchFamily="34" charset="0"/>
              </a:rPr>
              <a:t> </a:t>
            </a:r>
            <a:r>
              <a:rPr lang="en-GB" sz="1200">
                <a:latin typeface="Arial" panose="020B0604020202020204" pitchFamily="34" charset="0"/>
                <a:ea typeface="ＭＳ Ｐゴシック" pitchFamily="-109" charset="-128"/>
                <a:cs typeface="Arial" panose="020B0604020202020204" pitchFamily="34" charset="0"/>
              </a:rPr>
              <a:t>ambivalent</a:t>
            </a:r>
            <a:r>
              <a:rPr lang="en-GB" sz="1200" baseline="0">
                <a:latin typeface="Arial" panose="020B0604020202020204" pitchFamily="34" charset="0"/>
                <a:ea typeface="ＭＳ Ｐゴシック" pitchFamily="-109" charset="-128"/>
                <a:cs typeface="Arial" panose="020B0604020202020204" pitchFamily="34" charset="0"/>
              </a:rPr>
              <a:t> or simply dismissive about quitting smoking for their surgery - is a skill In itself and we have evidence and experience on the best ways to help support this group of patients. </a:t>
            </a:r>
            <a:endParaRPr lang="en-GB" sz="1200">
              <a:latin typeface="Arial" panose="020B0604020202020204" pitchFamily="34" charset="0"/>
              <a:ea typeface="ＭＳ Ｐゴシック" pitchFamily="-109" charset="-128"/>
              <a:cs typeface="Arial" panose="020B0604020202020204" pitchFamily="34" charset="0"/>
            </a:endParaRPr>
          </a:p>
          <a:p>
            <a:pPr eaLnBrk="1" hangingPunct="1">
              <a:lnSpc>
                <a:spcPct val="90000"/>
              </a:lnSpc>
            </a:pPr>
            <a:endParaRPr lang="en-GB" sz="1200">
              <a:latin typeface="Arial" panose="020B0604020202020204" pitchFamily="34" charset="0"/>
              <a:ea typeface="ＭＳ Ｐゴシック" pitchFamily="-109" charset="-128"/>
              <a:cs typeface="Arial" panose="020B0604020202020204" pitchFamily="34" charset="0"/>
            </a:endParaRPr>
          </a:p>
          <a:p>
            <a:pPr eaLnBrk="1" hangingPunct="1">
              <a:lnSpc>
                <a:spcPct val="90000"/>
              </a:lnSpc>
            </a:pPr>
            <a:r>
              <a:rPr lang="en-GB" sz="1200" b="1">
                <a:latin typeface="Arial" panose="020B0604020202020204" pitchFamily="34" charset="0"/>
                <a:ea typeface="ＭＳ Ｐゴシック" pitchFamily="-109" charset="-128"/>
                <a:cs typeface="Arial" panose="020B0604020202020204" pitchFamily="34" charset="0"/>
              </a:rPr>
              <a:t>[Group Discussion]</a:t>
            </a:r>
          </a:p>
          <a:p>
            <a:pPr eaLnBrk="1" hangingPunct="1">
              <a:lnSpc>
                <a:spcPct val="90000"/>
              </a:lnSpc>
            </a:pPr>
            <a:r>
              <a:rPr lang="en-GB" sz="1200" b="1">
                <a:latin typeface="Arial" panose="020B0604020202020204" pitchFamily="34" charset="0"/>
                <a:ea typeface="ＭＳ Ｐゴシック" pitchFamily="-109" charset="-128"/>
                <a:cs typeface="Arial" panose="020B0604020202020204" pitchFamily="34" charset="0"/>
              </a:rPr>
              <a:t>Can I ask you to call out/share how you’d respond if, after establishing that a patient who smokes, patient says that he or she is not planning on quitting.</a:t>
            </a:r>
          </a:p>
          <a:p>
            <a:pPr eaLnBrk="1" hangingPunct="1">
              <a:lnSpc>
                <a:spcPct val="90000"/>
              </a:lnSpc>
            </a:pPr>
            <a:endParaRPr lang="en-GB" sz="1200">
              <a:latin typeface="Arial" panose="020B0604020202020204" pitchFamily="34" charset="0"/>
              <a:ea typeface="ＭＳ Ｐゴシック" pitchFamily="-109" charset="-128"/>
              <a:cs typeface="Arial" panose="020B0604020202020204" pitchFamily="34" charset="0"/>
            </a:endParaRPr>
          </a:p>
          <a:p>
            <a:pPr eaLnBrk="1" hangingPunct="1">
              <a:lnSpc>
                <a:spcPct val="90000"/>
              </a:lnSpc>
            </a:pPr>
            <a:r>
              <a:rPr lang="en-GB" sz="1200">
                <a:latin typeface="Arial" panose="020B0604020202020204" pitchFamily="34" charset="0"/>
                <a:ea typeface="ＭＳ Ｐゴシック" pitchFamily="-109" charset="-128"/>
                <a:cs typeface="Arial" panose="020B0604020202020204" pitchFamily="34" charset="0"/>
              </a:rPr>
              <a:t>[Look out for responses indicating that it is her choice and if it is what she wants to do then it is not our job to try and convince her to quit smoking:]</a:t>
            </a:r>
          </a:p>
          <a:p>
            <a:pPr eaLnBrk="1" hangingPunct="1">
              <a:lnSpc>
                <a:spcPct val="90000"/>
              </a:lnSpc>
              <a:buFontTx/>
              <a:buChar char="•"/>
            </a:pPr>
            <a:r>
              <a:rPr lang="en-GB" sz="1200">
                <a:latin typeface="Arial" panose="020B0604020202020204" pitchFamily="34" charset="0"/>
                <a:ea typeface="ＭＳ Ｐゴシック" pitchFamily="-109" charset="-128"/>
                <a:cs typeface="Arial" panose="020B0604020202020204" pitchFamily="34" charset="0"/>
              </a:rPr>
              <a:t> Acknowledge that we don’t want to get into a confrontation with the patient, but actually it is our responsibility to facilitate the</a:t>
            </a:r>
            <a:r>
              <a:rPr lang="en-GB" sz="1200" baseline="0">
                <a:latin typeface="Arial" panose="020B0604020202020204" pitchFamily="34" charset="0"/>
                <a:ea typeface="ＭＳ Ｐゴシック" pitchFamily="-109" charset="-128"/>
                <a:cs typeface="Arial" panose="020B0604020202020204" pitchFamily="34" charset="0"/>
              </a:rPr>
              <a:t> best possible outcomes for the upcoming</a:t>
            </a:r>
          </a:p>
          <a:p>
            <a:pPr eaLnBrk="1" hangingPunct="1">
              <a:lnSpc>
                <a:spcPct val="90000"/>
              </a:lnSpc>
              <a:buFontTx/>
              <a:buChar char="•"/>
            </a:pPr>
            <a:r>
              <a:rPr lang="en-GB" sz="1200" baseline="0">
                <a:latin typeface="Arial" panose="020B0604020202020204" pitchFamily="34" charset="0"/>
                <a:ea typeface="ＭＳ Ｐゴシック" pitchFamily="-109" charset="-128"/>
                <a:cs typeface="Arial" panose="020B0604020202020204" pitchFamily="34" charset="0"/>
              </a:rPr>
              <a:t> </a:t>
            </a:r>
            <a:r>
              <a:rPr lang="en-GB" sz="1200">
                <a:latin typeface="Arial" panose="020B0604020202020204" pitchFamily="34" charset="0"/>
                <a:ea typeface="ＭＳ Ｐゴシック" pitchFamily="-109" charset="-128"/>
                <a:cs typeface="Arial" panose="020B0604020202020204" pitchFamily="34" charset="0"/>
              </a:rPr>
              <a:t>Patients who are tobacco dependent are unable to genuinely make a free choice about their smoking</a:t>
            </a:r>
          </a:p>
          <a:p>
            <a:pPr eaLnBrk="1" hangingPunct="1">
              <a:lnSpc>
                <a:spcPct val="90000"/>
              </a:lnSpc>
              <a:buFontTx/>
              <a:buChar char="•"/>
            </a:pPr>
            <a:r>
              <a:rPr lang="en-GB" sz="1200">
                <a:latin typeface="Arial" panose="020B0604020202020204" pitchFamily="34" charset="0"/>
                <a:ea typeface="ＭＳ Ｐゴシック" pitchFamily="-109" charset="-128"/>
                <a:cs typeface="Arial" panose="020B0604020202020204" pitchFamily="34" charset="0"/>
              </a:rPr>
              <a:t> We need to explore why there are no plans as this could be due to poor prior experiences of quitting, not being aware of the harms smoking causes, lack of awareness of the support available, lack of confidence etc.]</a:t>
            </a:r>
          </a:p>
          <a:p>
            <a:pPr>
              <a:lnSpc>
                <a:spcPct val="90000"/>
              </a:lnSpc>
            </a:pPr>
            <a:endParaRPr lang="en-GB" sz="1200">
              <a:latin typeface="Arial" panose="020B0604020202020204" pitchFamily="34" charset="0"/>
              <a:ea typeface="ＭＳ Ｐゴシック" pitchFamily="-109" charset="-128"/>
              <a:cs typeface="Arial" panose="020B0604020202020204" pitchFamily="34" charset="0"/>
            </a:endParaRPr>
          </a:p>
          <a:p>
            <a:pPr>
              <a:lnSpc>
                <a:spcPct val="90000"/>
              </a:lnSpc>
            </a:pPr>
            <a:r>
              <a:rPr lang="en-GB" sz="1200">
                <a:latin typeface="Arial" panose="020B0604020202020204" pitchFamily="34" charset="0"/>
                <a:ea typeface="ＭＳ Ｐゴシック" pitchFamily="-109" charset="-128"/>
                <a:cs typeface="Arial" panose="020B0604020202020204" pitchFamily="34" charset="0"/>
              </a:rPr>
              <a:t>Patients should be reassured that they are not being judged, but that you are keen to ensure the best possible outcome for their recovery/treatment.</a:t>
            </a:r>
          </a:p>
          <a:p>
            <a:pPr eaLnBrk="1" hangingPunct="1">
              <a:lnSpc>
                <a:spcPct val="90000"/>
              </a:lnSpc>
            </a:pPr>
            <a:endParaRPr lang="en-GB" sz="1200">
              <a:latin typeface="Arial" panose="020B0604020202020204" pitchFamily="34" charset="0"/>
              <a:ea typeface="ＭＳ Ｐゴシック" pitchFamily="-109" charset="-128"/>
              <a:cs typeface="Arial" panose="020B0604020202020204" pitchFamily="34" charset="0"/>
            </a:endParaRPr>
          </a:p>
          <a:p>
            <a:pPr marL="0" marR="0" lvl="0" indent="0" algn="l" defTabSz="457200" rtl="0" eaLnBrk="1" fontAlgn="base" latinLnBrk="0" hangingPunct="1">
              <a:lnSpc>
                <a:spcPct val="90000"/>
              </a:lnSpc>
              <a:spcBef>
                <a:spcPct val="30000"/>
              </a:spcBef>
              <a:spcAft>
                <a:spcPct val="0"/>
              </a:spcAft>
              <a:buClrTx/>
              <a:buSzTx/>
              <a:buFontTx/>
              <a:buNone/>
              <a:tabLst/>
              <a:defRPr/>
            </a:pPr>
            <a:r>
              <a:rPr lang="en-GB" sz="1200">
                <a:latin typeface="Arial" panose="020B0604020202020204" pitchFamily="34" charset="0"/>
                <a:ea typeface="ＭＳ Ｐゴシック" pitchFamily="-109" charset="-128"/>
                <a:cs typeface="Arial" panose="020B0604020202020204" pitchFamily="34" charset="0"/>
              </a:rPr>
              <a:t>Patients have the right to decide not to stop smoking, so discussing stopping smoking with those who say they do not want to stop needs to be done in a sensitive manner. </a:t>
            </a:r>
          </a:p>
          <a:p>
            <a:pPr marL="0" marR="0" lvl="0" indent="0" algn="l" defTabSz="457200" rtl="0" eaLnBrk="1" fontAlgn="base" latinLnBrk="0" hangingPunct="1">
              <a:lnSpc>
                <a:spcPct val="90000"/>
              </a:lnSpc>
              <a:spcBef>
                <a:spcPct val="30000"/>
              </a:spcBef>
              <a:spcAft>
                <a:spcPct val="0"/>
              </a:spcAft>
              <a:buClrTx/>
              <a:buSzTx/>
              <a:buFontTx/>
              <a:buNone/>
              <a:tabLst/>
              <a:defRPr/>
            </a:pPr>
            <a:endParaRPr lang="en-GB" sz="1200">
              <a:latin typeface="Arial" panose="020B0604020202020204" pitchFamily="34" charset="0"/>
              <a:ea typeface="ＭＳ Ｐゴシック" pitchFamily="-109" charset="-128"/>
              <a:cs typeface="Arial" panose="020B0604020202020204" pitchFamily="34" charset="0"/>
            </a:endParaRPr>
          </a:p>
          <a:p>
            <a:pPr marL="0" marR="0" lvl="0" indent="0" algn="l" defTabSz="457200" rtl="0" eaLnBrk="1" fontAlgn="base" latinLnBrk="0" hangingPunct="1">
              <a:lnSpc>
                <a:spcPct val="90000"/>
              </a:lnSpc>
              <a:spcBef>
                <a:spcPct val="30000"/>
              </a:spcBef>
              <a:spcAft>
                <a:spcPct val="0"/>
              </a:spcAft>
              <a:buClrTx/>
              <a:buSzTx/>
              <a:buFontTx/>
              <a:buNone/>
              <a:tabLst/>
              <a:defRPr/>
            </a:pPr>
            <a:r>
              <a:rPr lang="en-GB" sz="1200">
                <a:latin typeface="Arial" panose="020B0604020202020204" pitchFamily="34" charset="0"/>
                <a:ea typeface="ＭＳ Ｐゴシック" pitchFamily="-109" charset="-128"/>
                <a:cs typeface="Arial" panose="020B0604020202020204" pitchFamily="34" charset="0"/>
              </a:rPr>
              <a:t>Patients may not be able to in that moment commit to stopping, but your support and advice can be part of them examining this further and may serve to trigger a decision.</a:t>
            </a:r>
          </a:p>
          <a:p>
            <a:pPr marL="0" marR="0" lvl="0" indent="0" algn="l" defTabSz="457200" rtl="0" eaLnBrk="1" fontAlgn="base" latinLnBrk="0" hangingPunct="1">
              <a:lnSpc>
                <a:spcPct val="90000"/>
              </a:lnSpc>
              <a:spcBef>
                <a:spcPct val="30000"/>
              </a:spcBef>
              <a:spcAft>
                <a:spcPct val="0"/>
              </a:spcAft>
              <a:buClrTx/>
              <a:buSzTx/>
              <a:buFontTx/>
              <a:buNone/>
              <a:tabLst/>
              <a:defRPr/>
            </a:pPr>
            <a:endParaRPr lang="en-GB" sz="1200">
              <a:latin typeface="Arial" panose="020B0604020202020204" pitchFamily="34" charset="0"/>
              <a:ea typeface="ＭＳ Ｐゴシック" pitchFamily="-109" charset="-128"/>
              <a:cs typeface="Arial" panose="020B0604020202020204" pitchFamily="34" charset="0"/>
            </a:endParaRPr>
          </a:p>
          <a:p>
            <a:pPr marL="0" marR="0" lvl="0" indent="0" algn="l" defTabSz="457200" rtl="0" eaLnBrk="1" fontAlgn="base" latinLnBrk="0" hangingPunct="1">
              <a:lnSpc>
                <a:spcPct val="90000"/>
              </a:lnSpc>
              <a:spcBef>
                <a:spcPct val="30000"/>
              </a:spcBef>
              <a:spcAft>
                <a:spcPct val="0"/>
              </a:spcAft>
              <a:buClrTx/>
              <a:buSzTx/>
              <a:buFontTx/>
              <a:buNone/>
              <a:tabLst/>
              <a:defRPr/>
            </a:pPr>
            <a:r>
              <a:rPr lang="en-GB" sz="1200">
                <a:latin typeface="Arial" panose="020B0604020202020204" pitchFamily="34" charset="0"/>
                <a:ea typeface="ＭＳ Ｐゴシック" pitchFamily="-109" charset="-128"/>
                <a:cs typeface="Arial" panose="020B0604020202020204" pitchFamily="34" charset="0"/>
              </a:rPr>
              <a:t>Regardless of the patient’s long term goals we want to ensure they are offered treatment to keep them comfortable while in the smokefree hospital environment.  The opportunity to use these aids and be successful at being smokefree for a few hours, a few days, can serve to increase their confidence in their ability to be successful. </a:t>
            </a:r>
          </a:p>
        </p:txBody>
      </p:sp>
      <p:sp>
        <p:nvSpPr>
          <p:cNvPr id="4" name="Slide Number Placeholder 3">
            <a:extLst>
              <a:ext uri="{FF2B5EF4-FFF2-40B4-BE49-F238E27FC236}">
                <a16:creationId xmlns:a16="http://schemas.microsoft.com/office/drawing/2014/main" id="{241FE27A-9E9C-29C5-1846-A2741C61D7FB}"/>
              </a:ext>
            </a:extLst>
          </p:cNvPr>
          <p:cNvSpPr>
            <a:spLocks noGrp="1"/>
          </p:cNvSpPr>
          <p:nvPr>
            <p:ph type="sldNum" sz="quarter" idx="10"/>
          </p:nvPr>
        </p:nvSpPr>
        <p:spPr/>
        <p:txBody>
          <a:bodyPr/>
          <a:lstStyle/>
          <a:p>
            <a:pPr>
              <a:defRPr/>
            </a:pPr>
            <a:fld id="{9801FA6F-E0C3-7548-8B9A-8F1EBA45FD74}" type="slidenum">
              <a:rPr lang="en-US" smtClean="0">
                <a:solidFill>
                  <a:prstClr val="black"/>
                </a:solidFill>
                <a:latin typeface="Calibri"/>
              </a:rPr>
              <a:pPr>
                <a:defRPr/>
              </a:pPr>
              <a:t>3</a:t>
            </a:fld>
            <a:endParaRPr lang="en-US">
              <a:solidFill>
                <a:prstClr val="black"/>
              </a:solidFill>
              <a:latin typeface="Calibri"/>
            </a:endParaRPr>
          </a:p>
        </p:txBody>
      </p:sp>
    </p:spTree>
    <p:extLst>
      <p:ext uri="{BB962C8B-B14F-4D97-AF65-F5344CB8AC3E}">
        <p14:creationId xmlns:p14="http://schemas.microsoft.com/office/powerpoint/2010/main" val="1051821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420C8-853E-620C-E945-D2C90559E5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8C8BE-A19F-0E5E-B517-C937680220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4DAEF5-7B66-EB08-C9CE-64B6E5962917}"/>
              </a:ext>
            </a:extLst>
          </p:cNvPr>
          <p:cNvSpPr>
            <a:spLocks noGrp="1"/>
          </p:cNvSpPr>
          <p:nvPr>
            <p:ph type="body" idx="1"/>
          </p:nvPr>
        </p:nvSpPr>
        <p:spPr/>
        <p:txBody>
          <a:bodyPr>
            <a:normAutofit fontScale="85000" lnSpcReduction="20000"/>
          </a:bodyPr>
          <a:lstStyle/>
          <a:p>
            <a:r>
              <a:rPr lang="en-US" sz="1200">
                <a:latin typeface="Arial" panose="020B0604020202020204" pitchFamily="34" charset="0"/>
                <a:cs typeface="Arial" panose="020B0604020202020204" pitchFamily="34" charset="0"/>
              </a:rPr>
              <a:t>It is unlikely that patients will have arrived to hospital with the intention to stop smoking, we must acknowledge this and recognise the challenges people who smoke will face with forced abstinence. </a:t>
            </a:r>
          </a:p>
          <a:p>
            <a:endParaRPr lang="en-US" sz="1200">
              <a:latin typeface="Arial" panose="020B0604020202020204" pitchFamily="34" charset="0"/>
              <a:cs typeface="Arial" panose="020B0604020202020204" pitchFamily="34" charset="0"/>
            </a:endParaRPr>
          </a:p>
          <a:p>
            <a:pPr marL="342900" lvl="0" indent="-342900">
              <a:spcBef>
                <a:spcPts val="1045"/>
              </a:spcBef>
              <a:buClr>
                <a:srgbClr val="00AEEF"/>
              </a:buClr>
              <a:buSzPts val="900"/>
              <a:buFont typeface="Zapf Dingbats"/>
              <a:buChar char="■"/>
              <a:tabLst>
                <a:tab pos="1154430" algn="l"/>
              </a:tabLst>
            </a:pPr>
            <a:r>
              <a:rPr lang="en-US" sz="1200" spc="-40">
                <a:solidFill>
                  <a:srgbClr val="231F20"/>
                </a:solidFill>
                <a:effectLst/>
                <a:latin typeface="Arial" panose="020B0604020202020204" pitchFamily="34" charset="0"/>
                <a:ea typeface="Zapf Dingbats"/>
                <a:cs typeface="Arial" panose="020B0604020202020204" pitchFamily="34" charset="0"/>
              </a:rPr>
              <a:t>Explore</a:t>
            </a:r>
            <a:r>
              <a:rPr lang="en-US" sz="1200" spc="10">
                <a:solidFill>
                  <a:srgbClr val="231F20"/>
                </a:solidFill>
                <a:effectLst/>
                <a:latin typeface="Arial" panose="020B0604020202020204" pitchFamily="34" charset="0"/>
                <a:ea typeface="Zapf Dingbats"/>
                <a:cs typeface="Arial" panose="020B0604020202020204" pitchFamily="34" charset="0"/>
              </a:rPr>
              <a:t> </a:t>
            </a:r>
            <a:r>
              <a:rPr lang="en-US" sz="1200" spc="-40">
                <a:solidFill>
                  <a:srgbClr val="231F20"/>
                </a:solidFill>
                <a:effectLst/>
                <a:latin typeface="Arial" panose="020B0604020202020204" pitchFamily="34" charset="0"/>
                <a:ea typeface="Zapf Dingbats"/>
                <a:cs typeface="Arial" panose="020B0604020202020204" pitchFamily="34" charset="0"/>
              </a:rPr>
              <a:t>concerns</a:t>
            </a:r>
            <a:r>
              <a:rPr lang="en-US" sz="1200" spc="10">
                <a:solidFill>
                  <a:srgbClr val="231F20"/>
                </a:solidFill>
                <a:effectLst/>
                <a:latin typeface="Arial" panose="020B0604020202020204" pitchFamily="34" charset="0"/>
                <a:ea typeface="Zapf Dingbats"/>
                <a:cs typeface="Arial" panose="020B0604020202020204" pitchFamily="34" charset="0"/>
              </a:rPr>
              <a:t> </a:t>
            </a:r>
            <a:r>
              <a:rPr lang="en-US" sz="1200" spc="-40">
                <a:solidFill>
                  <a:srgbClr val="231F20"/>
                </a:solidFill>
                <a:effectLst/>
                <a:latin typeface="Arial" panose="020B0604020202020204" pitchFamily="34" charset="0"/>
                <a:ea typeface="Zapf Dingbats"/>
                <a:cs typeface="Arial" panose="020B0604020202020204" pitchFamily="34" charset="0"/>
              </a:rPr>
              <a:t>and</a:t>
            </a:r>
            <a:r>
              <a:rPr lang="en-US" sz="1200" spc="10">
                <a:solidFill>
                  <a:srgbClr val="231F20"/>
                </a:solidFill>
                <a:effectLst/>
                <a:latin typeface="Arial" panose="020B0604020202020204" pitchFamily="34" charset="0"/>
                <a:ea typeface="Zapf Dingbats"/>
                <a:cs typeface="Arial" panose="020B0604020202020204" pitchFamily="34" charset="0"/>
              </a:rPr>
              <a:t> </a:t>
            </a:r>
            <a:r>
              <a:rPr lang="en-US" sz="1200" spc="-40">
                <a:solidFill>
                  <a:srgbClr val="231F20"/>
                </a:solidFill>
                <a:effectLst/>
                <a:latin typeface="Arial" panose="020B0604020202020204" pitchFamily="34" charset="0"/>
                <a:ea typeface="Zapf Dingbats"/>
                <a:cs typeface="Arial" panose="020B0604020202020204" pitchFamily="34" charset="0"/>
              </a:rPr>
              <a:t>benefits</a:t>
            </a:r>
            <a:endParaRPr lang="en-CA" sz="1200" b="0" i="0" spc="0">
              <a:solidFill>
                <a:schemeClr val="tx1"/>
              </a:solidFill>
              <a:effectLst/>
              <a:latin typeface="Arial" panose="020B0604020202020204" pitchFamily="34" charset="0"/>
              <a:ea typeface="Zapf Dingbats"/>
              <a:cs typeface="Arial" panose="020B0604020202020204" pitchFamily="34" charset="0"/>
            </a:endParaRPr>
          </a:p>
          <a:p>
            <a:pPr marL="0" lvl="0" indent="0">
              <a:spcBef>
                <a:spcPts val="1045"/>
              </a:spcBef>
              <a:buClr>
                <a:srgbClr val="00AEEF"/>
              </a:buClr>
              <a:buSzPts val="900"/>
              <a:buFont typeface="Zapf Dingbats"/>
              <a:buNone/>
              <a:tabLst>
                <a:tab pos="1154430" algn="l"/>
              </a:tabLst>
            </a:pP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“What</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some</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of</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good</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things</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that</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smoking</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does</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for</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and “What are some of the not so good things?”</a:t>
            </a:r>
          </a:p>
          <a:p>
            <a:pPr marL="0" lvl="0" indent="0">
              <a:spcBef>
                <a:spcPts val="1045"/>
              </a:spcBef>
              <a:buClr>
                <a:srgbClr val="00AEEF"/>
              </a:buClr>
              <a:buSzPts val="900"/>
              <a:buFont typeface="Zapf Dingbats"/>
              <a:buNone/>
              <a:tabLst>
                <a:tab pos="1154430" algn="l"/>
              </a:tabLst>
            </a:pP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“Looking</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ahead</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what</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do</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think</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would</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like</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do</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about</a:t>
            </a:r>
            <a:r>
              <a:rPr lang="en-US" sz="1200" b="1" i="1" spc="2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your</a:t>
            </a:r>
            <a:r>
              <a:rPr lang="en-US" sz="1200" b="1" i="1" spc="2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a:solidFill>
                  <a:srgbClr val="0092C8"/>
                </a:solidFill>
                <a:effectLst/>
                <a:latin typeface="Arial" panose="020B0604020202020204" pitchFamily="34" charset="0"/>
                <a:ea typeface="Arial" panose="020B0604020202020204" pitchFamily="34" charset="0"/>
                <a:cs typeface="Arial" panose="020B0604020202020204" pitchFamily="34" charset="0"/>
              </a:rPr>
              <a:t>smoking?”</a:t>
            </a:r>
            <a:endParaRPr lang="en-CA" sz="1200">
              <a:effectLst/>
              <a:latin typeface="Arial" panose="020B0604020202020204" pitchFamily="34" charset="0"/>
              <a:ea typeface="Arial" panose="020B0604020202020204" pitchFamily="34" charset="0"/>
              <a:cs typeface="Arial" panose="020B0604020202020204" pitchFamily="34" charset="0"/>
            </a:endParaRPr>
          </a:p>
          <a:p>
            <a:pPr marL="342900" marR="1096645" lvl="0" indent="-342900">
              <a:lnSpc>
                <a:spcPct val="123000"/>
              </a:lnSpc>
              <a:spcBef>
                <a:spcPts val="1045"/>
              </a:spcBef>
              <a:spcAft>
                <a:spcPts val="0"/>
              </a:spcAft>
              <a:buClr>
                <a:srgbClr val="00AEEF"/>
              </a:buClr>
              <a:buSzPts val="900"/>
              <a:buFont typeface="Zapf Dingbats"/>
              <a:buChar char="■"/>
              <a:tabLst>
                <a:tab pos="1146810" algn="l"/>
                <a:tab pos="1155065" algn="l"/>
              </a:tabLst>
            </a:pPr>
            <a:endParaRPr lang="en-US" sz="1200" spc="-10">
              <a:solidFill>
                <a:srgbClr val="231F20"/>
              </a:solidFill>
              <a:effectLst/>
              <a:latin typeface="Arial" panose="020B0604020202020204" pitchFamily="34" charset="0"/>
              <a:ea typeface="Zapf Dingbats"/>
              <a:cs typeface="Arial" panose="020B0604020202020204" pitchFamily="34" charset="0"/>
            </a:endParaRPr>
          </a:p>
          <a:p>
            <a:pPr marL="342900" marR="1096645" lvl="0" indent="-342900">
              <a:lnSpc>
                <a:spcPct val="123000"/>
              </a:lnSpc>
              <a:spcBef>
                <a:spcPts val="1045"/>
              </a:spcBef>
              <a:spcAft>
                <a:spcPts val="0"/>
              </a:spcAft>
              <a:buClr>
                <a:srgbClr val="00AEEF"/>
              </a:buClr>
              <a:buSzPts val="900"/>
              <a:buFont typeface="Zapf Dingbats"/>
              <a:buChar char="■"/>
              <a:tabLst>
                <a:tab pos="1146810" algn="l"/>
                <a:tab pos="1155065" algn="l"/>
              </a:tabLst>
            </a:pPr>
            <a:r>
              <a:rPr lang="en-US" sz="1200" spc="-10">
                <a:solidFill>
                  <a:srgbClr val="231F20"/>
                </a:solidFill>
                <a:effectLst/>
                <a:latin typeface="Arial" panose="020B0604020202020204" pitchFamily="34" charset="0"/>
                <a:ea typeface="Zapf Dingbats"/>
                <a:cs typeface="Arial" panose="020B0604020202020204" pitchFamily="34" charset="0"/>
              </a:rPr>
              <a:t>Support</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self-efficacy:</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help</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the</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patient</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identify</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and</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build</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on</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past</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successes.</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How</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long</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did</a:t>
            </a:r>
            <a:r>
              <a:rPr lang="en-US" sz="1200" spc="-60">
                <a:solidFill>
                  <a:srgbClr val="231F20"/>
                </a:solidFill>
                <a:effectLst/>
                <a:latin typeface="Arial" panose="020B0604020202020204" pitchFamily="34" charset="0"/>
                <a:ea typeface="Zapf Dingbats"/>
                <a:cs typeface="Arial" panose="020B0604020202020204" pitchFamily="34" charset="0"/>
              </a:rPr>
              <a:t> </a:t>
            </a:r>
            <a:r>
              <a:rPr lang="en-US" sz="1200" spc="-10">
                <a:solidFill>
                  <a:srgbClr val="231F20"/>
                </a:solidFill>
                <a:effectLst/>
                <a:latin typeface="Arial" panose="020B0604020202020204" pitchFamily="34" charset="0"/>
                <a:ea typeface="Zapf Dingbats"/>
                <a:cs typeface="Arial" panose="020B0604020202020204" pitchFamily="34" charset="0"/>
              </a:rPr>
              <a:t>they </a:t>
            </a:r>
            <a:r>
              <a:rPr lang="en-US" sz="1200" spc="0">
                <a:solidFill>
                  <a:srgbClr val="231F20"/>
                </a:solidFill>
                <a:effectLst/>
                <a:latin typeface="Arial" panose="020B0604020202020204" pitchFamily="34" charset="0"/>
                <a:ea typeface="Zapf Dingbats"/>
                <a:cs typeface="Arial" panose="020B0604020202020204" pitchFamily="34" charset="0"/>
              </a:rPr>
              <a:t>quit for, how much better did they feel, what worked well, what did they learn?</a:t>
            </a:r>
            <a:endParaRPr lang="en-CA" sz="1200" spc="0">
              <a:solidFill>
                <a:schemeClr val="tx1"/>
              </a:solidFill>
              <a:effectLst/>
              <a:latin typeface="Arial" panose="020B0604020202020204" pitchFamily="34" charset="0"/>
              <a:ea typeface="Zapf Dingbats"/>
              <a:cs typeface="Arial" panose="020B0604020202020204" pitchFamily="34" charset="0"/>
            </a:endParaRPr>
          </a:p>
          <a:p>
            <a:pPr marL="0" marR="1096645" lvl="0" indent="0">
              <a:lnSpc>
                <a:spcPct val="123000"/>
              </a:lnSpc>
              <a:spcBef>
                <a:spcPts val="1045"/>
              </a:spcBef>
              <a:spcAft>
                <a:spcPts val="0"/>
              </a:spcAft>
              <a:buClr>
                <a:srgbClr val="00AEEF"/>
              </a:buClr>
              <a:buSzPts val="900"/>
              <a:buFontTx/>
              <a:buNone/>
              <a:tabLst>
                <a:tab pos="1146810" algn="l"/>
                <a:tab pos="1155065" algn="l"/>
              </a:tabLst>
            </a:pPr>
            <a:r>
              <a:rPr lang="en-US" sz="1200">
                <a:solidFill>
                  <a:srgbClr val="231F20"/>
                </a:solidFill>
                <a:effectLst/>
                <a:latin typeface="Arial" panose="020B0604020202020204" pitchFamily="34" charset="0"/>
                <a:ea typeface="Arial" panose="020B0604020202020204" pitchFamily="34" charset="0"/>
                <a:cs typeface="Arial" panose="020B0604020202020204" pitchFamily="34" charset="0"/>
              </a:rPr>
              <a:t>e.g.,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“I know that you have a lot on your plate right now, and I understand thinking about stopping smoking for good might be too much to commit to right now. I know you stopped in the past. Tell me more about when you have stopped smoking in</a:t>
            </a:r>
            <a:r>
              <a:rPr lang="en-CA" sz="1200" b="0" i="0">
                <a:solidFill>
                  <a:schemeClr val="tx1"/>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4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a:solidFill>
                  <a:srgbClr val="0092C8"/>
                </a:solidFill>
                <a:effectLst/>
                <a:latin typeface="Arial" panose="020B0604020202020204" pitchFamily="34" charset="0"/>
                <a:ea typeface="Arial" panose="020B0604020202020204" pitchFamily="34" charset="0"/>
                <a:cs typeface="Arial" panose="020B0604020202020204" pitchFamily="34" charset="0"/>
              </a:rPr>
              <a:t>past.”</a:t>
            </a:r>
            <a:endParaRPr lang="en-CA" sz="1200">
              <a:effectLst/>
              <a:latin typeface="Arial" panose="020B0604020202020204" pitchFamily="34" charset="0"/>
              <a:ea typeface="Arial" panose="020B0604020202020204" pitchFamily="34" charset="0"/>
              <a:cs typeface="Arial" panose="020B0604020202020204" pitchFamily="34" charset="0"/>
            </a:endParaRPr>
          </a:p>
          <a:p>
            <a:pPr marL="342900" lvl="0" indent="-342900">
              <a:spcBef>
                <a:spcPts val="1040"/>
              </a:spcBef>
              <a:buClr>
                <a:srgbClr val="00AEEF"/>
              </a:buClr>
              <a:buSzPts val="900"/>
              <a:buFont typeface="Zapf Dingbats"/>
              <a:buChar char="■"/>
              <a:tabLst>
                <a:tab pos="1146175" algn="l"/>
              </a:tabLst>
            </a:pPr>
            <a:endParaRPr lang="en-US" sz="1200" spc="-20">
              <a:solidFill>
                <a:srgbClr val="231F20"/>
              </a:solidFill>
              <a:effectLst/>
              <a:latin typeface="Arial" panose="020B0604020202020204" pitchFamily="34" charset="0"/>
              <a:ea typeface="Zapf Dingbats"/>
              <a:cs typeface="Arial" panose="020B0604020202020204" pitchFamily="34" charset="0"/>
            </a:endParaRPr>
          </a:p>
          <a:p>
            <a:pPr marL="342900" lvl="0" indent="-342900">
              <a:spcBef>
                <a:spcPts val="1040"/>
              </a:spcBef>
              <a:buClr>
                <a:srgbClr val="00AEEF"/>
              </a:buClr>
              <a:buSzPts val="900"/>
              <a:buFont typeface="Zapf Dingbats"/>
              <a:buChar char="■"/>
              <a:tabLst>
                <a:tab pos="1146175" algn="l"/>
              </a:tabLst>
            </a:pPr>
            <a:r>
              <a:rPr lang="en-US" sz="1200" spc="-20">
                <a:solidFill>
                  <a:srgbClr val="231F20"/>
                </a:solidFill>
                <a:effectLst/>
                <a:latin typeface="Arial" panose="020B0604020202020204" pitchFamily="34" charset="0"/>
                <a:ea typeface="Zapf Dingbats"/>
                <a:cs typeface="Arial" panose="020B0604020202020204" pitchFamily="34" charset="0"/>
              </a:rPr>
              <a:t>Ask</a:t>
            </a:r>
            <a:r>
              <a:rPr lang="en-US" sz="1200" spc="-25">
                <a:solidFill>
                  <a:srgbClr val="231F20"/>
                </a:solidFill>
                <a:effectLst/>
                <a:latin typeface="Arial" panose="020B0604020202020204" pitchFamily="34" charset="0"/>
                <a:ea typeface="Zapf Dingbats"/>
                <a:cs typeface="Arial" panose="020B0604020202020204" pitchFamily="34" charset="0"/>
              </a:rPr>
              <a:t> </a:t>
            </a:r>
            <a:r>
              <a:rPr lang="en-US" sz="1200" spc="-20">
                <a:solidFill>
                  <a:srgbClr val="231F20"/>
                </a:solidFill>
                <a:effectLst/>
                <a:latin typeface="Arial" panose="020B0604020202020204" pitchFamily="34" charset="0"/>
                <a:ea typeface="Zapf Dingbats"/>
                <a:cs typeface="Arial" panose="020B0604020202020204" pitchFamily="34" charset="0"/>
              </a:rPr>
              <a:t>permission to</a:t>
            </a:r>
            <a:r>
              <a:rPr lang="en-US" sz="1200" spc="-25">
                <a:solidFill>
                  <a:srgbClr val="231F20"/>
                </a:solidFill>
                <a:effectLst/>
                <a:latin typeface="Arial" panose="020B0604020202020204" pitchFamily="34" charset="0"/>
                <a:ea typeface="Zapf Dingbats"/>
                <a:cs typeface="Arial" panose="020B0604020202020204" pitchFamily="34" charset="0"/>
              </a:rPr>
              <a:t> </a:t>
            </a:r>
            <a:r>
              <a:rPr lang="en-US" sz="1200" spc="-20">
                <a:solidFill>
                  <a:srgbClr val="231F20"/>
                </a:solidFill>
                <a:effectLst/>
                <a:latin typeface="Arial" panose="020B0604020202020204" pitchFamily="34" charset="0"/>
                <a:ea typeface="Zapf Dingbats"/>
                <a:cs typeface="Arial" panose="020B0604020202020204" pitchFamily="34" charset="0"/>
              </a:rPr>
              <a:t>provide information.</a:t>
            </a:r>
            <a:endParaRPr lang="en-CA" sz="1200" spc="0">
              <a:solidFill>
                <a:schemeClr val="tx1"/>
              </a:solidFill>
              <a:effectLst/>
              <a:latin typeface="Arial" panose="020B0604020202020204" pitchFamily="34" charset="0"/>
              <a:ea typeface="Zapf Dingbats"/>
              <a:cs typeface="Arial" panose="020B0604020202020204" pitchFamily="34" charset="0"/>
            </a:endParaRPr>
          </a:p>
          <a:p>
            <a:pPr marL="0" lvl="0" indent="0">
              <a:spcBef>
                <a:spcPts val="1040"/>
              </a:spcBef>
              <a:buClr>
                <a:srgbClr val="00AEEF"/>
              </a:buClr>
              <a:buSzPts val="900"/>
              <a:buFontTx/>
              <a:buNone/>
              <a:tabLst>
                <a:tab pos="1146175" algn="l"/>
              </a:tabLst>
            </a:pPr>
            <a:r>
              <a:rPr lang="en-US" sz="1200">
                <a:solidFill>
                  <a:srgbClr val="231F20"/>
                </a:solidFill>
                <a:effectLst/>
                <a:latin typeface="Arial" panose="020B0604020202020204" pitchFamily="34" charset="0"/>
                <a:ea typeface="Arial" panose="020B0604020202020204" pitchFamily="34" charset="0"/>
                <a:cs typeface="Arial" panose="020B0604020202020204" pitchFamily="34" charset="0"/>
              </a:rPr>
              <a:t>e.g.,</a:t>
            </a:r>
            <a:r>
              <a:rPr lang="en-US" sz="1200" spc="-35">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“Would</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like</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hear</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about</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some</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strategies</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that</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can</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help</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5">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a:solidFill>
                  <a:srgbClr val="0092C8"/>
                </a:solidFill>
                <a:effectLst/>
                <a:latin typeface="Arial" panose="020B0604020202020204" pitchFamily="34" charset="0"/>
                <a:ea typeface="Arial" panose="020B0604020202020204" pitchFamily="34" charset="0"/>
                <a:cs typeface="Arial" panose="020B0604020202020204" pitchFamily="34" charset="0"/>
              </a:rPr>
              <a:t>address(identify concern patient identified) when you quit?”</a:t>
            </a:r>
            <a:endParaRPr lang="en-CA" sz="1200">
              <a:effectLst/>
              <a:latin typeface="Arial" panose="020B0604020202020204" pitchFamily="34" charset="0"/>
              <a:ea typeface="Arial" panose="020B0604020202020204" pitchFamily="34" charset="0"/>
              <a:cs typeface="Arial" panose="020B0604020202020204" pitchFamily="34" charset="0"/>
            </a:endParaRPr>
          </a:p>
          <a:p>
            <a:endParaRPr lang="en-US">
              <a:latin typeface="Century Gothic"/>
            </a:endParaRPr>
          </a:p>
        </p:txBody>
      </p:sp>
      <p:sp>
        <p:nvSpPr>
          <p:cNvPr id="4" name="Slide Number Placeholder 3">
            <a:extLst>
              <a:ext uri="{FF2B5EF4-FFF2-40B4-BE49-F238E27FC236}">
                <a16:creationId xmlns:a16="http://schemas.microsoft.com/office/drawing/2014/main" id="{041F3A8A-6BD8-20E0-462A-5252D9DDF1FA}"/>
              </a:ext>
            </a:extLst>
          </p:cNvPr>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451257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78B22ED8-E3DC-4766-8CD4-E07A4E302B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057AB012-D929-4E28-A11E-02EE31343CD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r>
              <a:rPr lang="en-GB" sz="1200" b="1" kern="1200" dirty="0">
                <a:solidFill>
                  <a:srgbClr val="000000"/>
                </a:solidFill>
                <a:effectLst/>
                <a:latin typeface="Arial" panose="020B0604020202020204" pitchFamily="34" charset="0"/>
                <a:ea typeface="Geneva" panose="020B0503030404040204"/>
                <a:cs typeface="Times New Roman" panose="02020603050405020304" pitchFamily="18" charset="0"/>
              </a:rPr>
              <a:t>[Animated slide: contents revealed on click: leave blank before activity debrief]</a:t>
            </a:r>
          </a:p>
          <a:p>
            <a:endParaRPr lang="en-GB" sz="1200" b="1" kern="1200" dirty="0">
              <a:solidFill>
                <a:srgbClr val="000000"/>
              </a:solidFill>
              <a:effectLst/>
              <a:latin typeface="Arial" panose="020B0604020202020204" pitchFamily="34" charset="0"/>
              <a:ea typeface="Geneva" panose="020B0503030404040204"/>
              <a:cs typeface="Times New Roman" panose="02020603050405020304" pitchFamily="18"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Full instructions: </a:t>
            </a:r>
            <a:r>
              <a:rPr lang="en-GB" sz="1200" b="1" kern="1200">
                <a:solidFill>
                  <a:srgbClr val="000000"/>
                </a:solidFill>
                <a:effectLst/>
                <a:latin typeface="Arial" panose="020B0604020202020204" pitchFamily="34" charset="0"/>
                <a:ea typeface="Geneva" panose="020B0503030404040204"/>
                <a:cs typeface="Arial" panose="020B0604020202020204" pitchFamily="34" charset="0"/>
              </a:rPr>
              <a:t>Module 11 </a:t>
            </a:r>
            <a:r>
              <a:rPr lang="en-GB" sz="1200" b="1" kern="1200" dirty="0">
                <a:solidFill>
                  <a:srgbClr val="000000"/>
                </a:solidFill>
                <a:effectLst/>
                <a:latin typeface="Arial" panose="020B0604020202020204" pitchFamily="34" charset="0"/>
                <a:ea typeface="Geneva" panose="020B0503030404040204"/>
                <a:cs typeface="Arial" panose="020B0604020202020204" pitchFamily="34" charset="0"/>
              </a:rPr>
              <a:t>Trainer’s guide: Activity 1: </a:t>
            </a:r>
            <a:r>
              <a:rPr lang="en-US" b="1" dirty="0">
                <a:solidFill>
                  <a:schemeClr val="tx1"/>
                </a:solidFill>
                <a:latin typeface="Arial"/>
                <a:cs typeface="Arial"/>
              </a:rPr>
              <a:t>What affects a patient’s decision to stop?</a:t>
            </a:r>
          </a:p>
          <a:p>
            <a:pPr eaLnBrk="0" fontAlgn="base" hangingPunct="0">
              <a:spcBef>
                <a:spcPts val="430"/>
              </a:spcBef>
            </a:pPr>
            <a:r>
              <a:rPr lang="en-GB" sz="1200" kern="1200" dirty="0">
                <a:solidFill>
                  <a:srgbClr val="808080"/>
                </a:solidFill>
                <a:effectLst/>
                <a:latin typeface="Arial" panose="020B0604020202020204" pitchFamily="34" charset="0"/>
                <a:ea typeface="Geneva" panose="020B0503030404040204"/>
                <a:cs typeface="Times New Roman" panose="02020603050405020304" pitchFamily="18" charset="0"/>
              </a:rPr>
              <a:t>​</a:t>
            </a:r>
            <a:endParaRPr lang="en-GB" sz="1200" kern="100" dirty="0">
              <a:effectLst/>
              <a:latin typeface="Calibri" panose="020F0502020204030204" pitchFamily="34" charset="0"/>
              <a:ea typeface="Aptos" panose="020B0004020202020204" pitchFamily="34" charset="0"/>
              <a:cs typeface="Times New Roman" panose="02020603050405020304" pitchFamily="18" charset="0"/>
            </a:endParaRPr>
          </a:p>
          <a:p>
            <a:pPr eaLnBrk="0" fontAlgn="base" hangingPunct="0">
              <a:spcBef>
                <a:spcPts val="430"/>
              </a:spcBef>
            </a:pPr>
            <a:r>
              <a:rPr lang="en-GB" sz="1200" b="1" kern="1200" dirty="0">
                <a:solidFill>
                  <a:srgbClr val="000000"/>
                </a:solidFill>
                <a:effectLst/>
                <a:latin typeface="Arial" panose="020B0604020202020204" pitchFamily="34" charset="0"/>
                <a:ea typeface="Geneva" panose="020B0503030404040204"/>
                <a:cs typeface="Times New Roman" panose="02020603050405020304" pitchFamily="18" charset="0"/>
              </a:rPr>
              <a:t>Activity summary:</a:t>
            </a:r>
            <a:r>
              <a:rPr lang="en-US" sz="1200" kern="1200" dirty="0">
                <a:solidFill>
                  <a:srgbClr val="808080"/>
                </a:solidFill>
                <a:effectLst/>
                <a:latin typeface="Arial" panose="020B0604020202020204" pitchFamily="34" charset="0"/>
                <a:ea typeface="Geneva" panose="020B0503030404040204"/>
                <a:cs typeface="Times New Roman" panose="02020603050405020304" pitchFamily="18" charset="0"/>
              </a:rPr>
              <a:t>​</a:t>
            </a:r>
            <a:endParaRPr lang="en-GB" sz="1200" kern="100" dirty="0">
              <a:effectLst/>
              <a:latin typeface="Calibri" panose="020F0502020204030204" pitchFamily="34" charset="0"/>
              <a:ea typeface="Aptos" panose="020B0004020202020204" pitchFamily="34" charset="0"/>
              <a:cs typeface="Times New Roman" panose="02020603050405020304" pitchFamily="18"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Times New Roman" panose="02020603050405020304" pitchFamily="18" charset="0"/>
              </a:rPr>
              <a:t>Method: </a:t>
            </a:r>
          </a:p>
          <a:p>
            <a:pPr marL="457200" lvl="1" indent="0" eaLnBrk="0" fontAlgn="base" hangingPunct="0">
              <a:buFont typeface="Arial" panose="020B0604020202020204" pitchFamily="34" charset="0"/>
              <a:buNone/>
              <a:tabLst>
                <a:tab pos="457200" algn="l"/>
              </a:tabLst>
            </a:pPr>
            <a:r>
              <a:rPr lang="en-GB" sz="1200" kern="1200" dirty="0">
                <a:solidFill>
                  <a:srgbClr val="000000"/>
                </a:solidFill>
                <a:effectLst/>
                <a:latin typeface="Arial" panose="020B0604020202020204" pitchFamily="34" charset="0"/>
                <a:ea typeface="Geneva" panose="020B0503030404040204"/>
                <a:cs typeface="Times New Roman" panose="02020603050405020304" pitchFamily="18" charset="0"/>
              </a:rPr>
              <a:t>Virtual delivery: Jamboard (or chat)</a:t>
            </a:r>
          </a:p>
          <a:p>
            <a:pPr marL="457200" lvl="1" indent="0" eaLnBrk="0" fontAlgn="base" hangingPunct="0">
              <a:buFont typeface="Arial" panose="020B0604020202020204" pitchFamily="34" charset="0"/>
              <a:buNone/>
              <a:tabLst>
                <a:tab pos="457200" algn="l"/>
              </a:tabLst>
            </a:pPr>
            <a:r>
              <a:rPr lang="en-GB" sz="1200" kern="1200" dirty="0">
                <a:solidFill>
                  <a:srgbClr val="000000"/>
                </a:solidFill>
                <a:effectLst/>
                <a:latin typeface="Arial" panose="020B0604020202020204" pitchFamily="34" charset="0"/>
                <a:ea typeface="Geneva" panose="020B0503030404040204"/>
                <a:cs typeface="Times New Roman" panose="02020603050405020304" pitchFamily="18" charset="0"/>
              </a:rPr>
              <a:t>In-person delivery: Sticky notes (or flip chart)</a:t>
            </a:r>
            <a:r>
              <a:rPr lang="en-US" sz="1200" kern="1200" dirty="0">
                <a:solidFill>
                  <a:srgbClr val="808080"/>
                </a:solidFill>
                <a:effectLst/>
                <a:latin typeface="Arial" panose="020B0604020202020204" pitchFamily="34" charset="0"/>
                <a:ea typeface="Geneva" panose="020B0503030404040204"/>
                <a:cs typeface="Times New Roman" panose="02020603050405020304" pitchFamily="18" charset="0"/>
              </a:rPr>
              <a:t>​</a:t>
            </a:r>
            <a:endParaRPr lang="en-GB" sz="1200" kern="100" dirty="0">
              <a:effectLst/>
              <a:latin typeface="Calibri" panose="020F0502020204030204" pitchFamily="34" charset="0"/>
              <a:ea typeface="Aptos" panose="020B0004020202020204" pitchFamily="34" charset="0"/>
              <a:cs typeface="Times New Roman" panose="02020603050405020304" pitchFamily="18" charset="0"/>
            </a:endParaRPr>
          </a:p>
          <a:p>
            <a:pPr marL="171450" lvl="0" indent="-171450" eaLnBrk="0" fontAlgn="base" hangingPunct="0">
              <a:buFont typeface="Arial" panose="020B0604020202020204" pitchFamily="34" charset="0"/>
              <a:buChar char="•"/>
              <a:tabLst>
                <a:tab pos="457200" algn="l"/>
              </a:tabLst>
            </a:pPr>
            <a:r>
              <a:rPr lang="en-GB" sz="1200" b="1" kern="1200" dirty="0">
                <a:solidFill>
                  <a:srgbClr val="000000"/>
                </a:solidFill>
                <a:effectLst/>
                <a:latin typeface="Arial" panose="020B0604020202020204" pitchFamily="34" charset="0"/>
                <a:ea typeface="Geneva" panose="020B0503030404040204"/>
                <a:cs typeface="Times New Roman" panose="02020603050405020304" pitchFamily="18" charset="0"/>
              </a:rPr>
              <a:t>Duration: </a:t>
            </a:r>
            <a:r>
              <a:rPr lang="en-GB" sz="1200" b="0" kern="1200" dirty="0">
                <a:solidFill>
                  <a:srgbClr val="000000"/>
                </a:solidFill>
                <a:effectLst/>
                <a:latin typeface="Arial" panose="020B0604020202020204" pitchFamily="34" charset="0"/>
                <a:ea typeface="Geneva" panose="020B0503030404040204"/>
                <a:cs typeface="Times New Roman" panose="02020603050405020304" pitchFamily="18" charset="0"/>
              </a:rPr>
              <a:t>5-7 minutes</a:t>
            </a:r>
          </a:p>
          <a:p>
            <a:pPr marL="0" lvl="0" indent="0" eaLnBrk="0" fontAlgn="base" hangingPunct="0">
              <a:buFont typeface="Arial" panose="020B0604020202020204" pitchFamily="34" charset="0"/>
              <a:buNone/>
              <a:tabLst>
                <a:tab pos="457200" algn="l"/>
              </a:tabLst>
            </a:pPr>
            <a:endParaRPr lang="en-GB" sz="1200" b="1" kern="1200" dirty="0">
              <a:solidFill>
                <a:srgbClr val="000000"/>
              </a:solidFill>
              <a:effectLst/>
              <a:latin typeface="Arial" panose="020B0604020202020204" pitchFamily="34" charset="0"/>
              <a:cs typeface="Times New Roman" panose="02020603050405020304" pitchFamily="18" charset="0"/>
            </a:endParaRPr>
          </a:p>
          <a:p>
            <a:pPr marL="0" lvl="0" indent="0" eaLnBrk="0" fontAlgn="base" hangingPunct="0">
              <a:buFont typeface="Arial" panose="020B0604020202020204" pitchFamily="34" charset="0"/>
              <a:buNone/>
              <a:tabLst>
                <a:tab pos="457200" algn="l"/>
              </a:tabLst>
            </a:pPr>
            <a:r>
              <a:rPr lang="en-US" b="1" dirty="0">
                <a:solidFill>
                  <a:schemeClr val="tx1"/>
                </a:solidFill>
                <a:latin typeface="Arial" panose="020B0604020202020204" pitchFamily="34" charset="0"/>
                <a:cs typeface="Arial" panose="020B0604020202020204" pitchFamily="34" charset="0"/>
              </a:rPr>
              <a:t>Instructions:</a:t>
            </a:r>
          </a:p>
          <a:p>
            <a:pPr marL="171450" lvl="0" indent="-171450" eaLnBrk="0" fontAlgn="base" hangingPunct="0">
              <a:buFont typeface="Arial" panose="020B0604020202020204" pitchFamily="34" charset="0"/>
              <a:buChar char="•"/>
              <a:tabLst>
                <a:tab pos="457200" algn="l"/>
              </a:tabLst>
            </a:pPr>
            <a:r>
              <a:rPr lang="en-US" dirty="0">
                <a:solidFill>
                  <a:schemeClr val="tx1"/>
                </a:solidFill>
                <a:latin typeface="Arial" panose="020B0604020202020204" pitchFamily="34" charset="0"/>
                <a:cs typeface="Arial" panose="020B0604020202020204" pitchFamily="34" charset="0"/>
              </a:rPr>
              <a:t>Ask the group to use the whiteboard to respond do the question: </a:t>
            </a:r>
          </a:p>
          <a:p>
            <a:r>
              <a:rPr lang="en-US" b="0" dirty="0">
                <a:solidFill>
                  <a:schemeClr val="tx1"/>
                </a:solidFill>
                <a:latin typeface="Arial" panose="020B0604020202020204" pitchFamily="34" charset="0"/>
                <a:cs typeface="Arial" panose="020B0604020202020204" pitchFamily="34" charset="0"/>
              </a:rPr>
              <a:t>	</a:t>
            </a:r>
            <a:r>
              <a:rPr lang="en-US" b="1" dirty="0">
                <a:solidFill>
                  <a:schemeClr val="tx1"/>
                </a:solidFill>
                <a:latin typeface="Arial"/>
                <a:cs typeface="Arial"/>
              </a:rPr>
              <a:t>What </a:t>
            </a:r>
            <a:r>
              <a:rPr lang="en-US" b="1" dirty="0">
                <a:latin typeface="Arial"/>
                <a:cs typeface="Arial"/>
              </a:rPr>
              <a:t>affects a patient's decision to stop?</a:t>
            </a:r>
            <a:endParaRPr lang="en-US" b="1" dirty="0">
              <a:solidFill>
                <a:schemeClr val="tx1"/>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Allow some time for responses, and read selected responses aloud, before debriefing with group.]</a:t>
            </a:r>
            <a:endParaRPr lang="en-GB" sz="1200" dirty="0">
              <a:solidFill>
                <a:schemeClr val="tx1"/>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b="1" dirty="0">
                <a:solidFill>
                  <a:schemeClr val="tx1"/>
                </a:solidFill>
                <a:latin typeface="Arial" panose="020B0604020202020204" pitchFamily="34" charset="0"/>
                <a:cs typeface="Arial" panose="020B0604020202020204" pitchFamily="34" charset="0"/>
              </a:rPr>
              <a:t>Click to reveal contents and use slide to debrief, following the exercise</a:t>
            </a:r>
          </a:p>
          <a:p>
            <a:endParaRPr lang="en-GB" sz="1200"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Key points</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The belief that smoking will relieve ‘stress’ and anxiety</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Tobacco dependency and withdrawal symptoms</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Family pressures and lack of support from family and friends</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Lack of belief they can be successful </a:t>
            </a:r>
          </a:p>
          <a:p>
            <a:pPr marL="171450" indent="-171450">
              <a:lnSpc>
                <a:spcPct val="100000"/>
              </a:lnSpc>
              <a:spcBef>
                <a:spcPts val="400"/>
              </a:spcBef>
              <a:buFont typeface="Arial" panose="020B0604020202020204" pitchFamily="34" charset="0"/>
              <a:buChar char="•"/>
            </a:pPr>
            <a:r>
              <a:rPr lang="en-US" altLang="en-US" sz="1200" b="1"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Fear of failure </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Worried about change and their identity as a ‘smoker’</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Boredom</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Low self esteem</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Depression or anxiety </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Lack of knowledge about tobacco addiction</a:t>
            </a:r>
          </a:p>
          <a:p>
            <a:pPr marL="171450" indent="-171450">
              <a:lnSpc>
                <a:spcPct val="100000"/>
              </a:lnSpc>
              <a:spcBef>
                <a:spcPts val="400"/>
              </a:spcBef>
              <a:buFont typeface="Arial" panose="020B0604020202020204" pitchFamily="34" charset="0"/>
              <a:buChar char="•"/>
            </a:pPr>
            <a:r>
              <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rPr>
              <a:t>Lack of support </a:t>
            </a:r>
          </a:p>
          <a:p>
            <a:pPr>
              <a:lnSpc>
                <a:spcPct val="100000"/>
              </a:lnSpc>
              <a:spcBef>
                <a:spcPts val="400"/>
              </a:spcBef>
              <a:buFont typeface="Wingdings" panose="05000000000000000000" pitchFamily="2" charset="2"/>
              <a:buChar char="§"/>
            </a:pPr>
            <a:endPar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endParaRPr>
          </a:p>
          <a:p>
            <a:pPr>
              <a:lnSpc>
                <a:spcPct val="100000"/>
              </a:lnSpc>
              <a:spcBef>
                <a:spcPts val="400"/>
              </a:spcBef>
              <a:buFont typeface="Wingdings" panose="05000000000000000000" pitchFamily="2" charset="2"/>
              <a:buChar char="§"/>
            </a:pPr>
            <a:endParaRPr lang="en-US" altLang="en-US" sz="1200" dirty="0">
              <a:solidFill>
                <a:schemeClr val="accent5">
                  <a:lumMod val="75000"/>
                </a:schemeClr>
              </a:solidFill>
              <a:latin typeface="Arial" panose="020B0604020202020204" pitchFamily="34" charset="0"/>
              <a:ea typeface="Geneva" panose="020B0503030404040204" pitchFamily="34" charset="0"/>
              <a:cs typeface="Arial" panose="020B0604020202020204" pitchFamily="34" charset="0"/>
            </a:endParaRPr>
          </a:p>
          <a:p>
            <a:pPr>
              <a:lnSpc>
                <a:spcPct val="100000"/>
              </a:lnSpc>
              <a:spcBef>
                <a:spcPts val="400"/>
              </a:spcBef>
              <a:buFont typeface="Wingdings" panose="05000000000000000000" pitchFamily="2" charset="2"/>
              <a:buChar char="§"/>
            </a:pPr>
            <a:endParaRPr lang="en-GB" sz="1700" b="0" dirty="0"/>
          </a:p>
          <a:p>
            <a:endParaRPr lang="en-GB" sz="1000" b="0" dirty="0"/>
          </a:p>
          <a:p>
            <a:endParaRPr lang="en-GB" sz="1000" b="0" dirty="0"/>
          </a:p>
          <a:p>
            <a:pPr eaLnBrk="1" hangingPunct="1">
              <a:lnSpc>
                <a:spcPct val="90000"/>
              </a:lnSpc>
              <a:spcBef>
                <a:spcPct val="0"/>
              </a:spcBef>
            </a:pPr>
            <a:endParaRPr lang="en-US" altLang="en-US" sz="1000" dirty="0">
              <a:cs typeface="Geneva" pitchFamily="6" charset="0"/>
            </a:endParaRPr>
          </a:p>
          <a:p>
            <a:pPr eaLnBrk="1" hangingPunct="1">
              <a:lnSpc>
                <a:spcPct val="90000"/>
              </a:lnSpc>
              <a:spcBef>
                <a:spcPct val="0"/>
              </a:spcBef>
            </a:pPr>
            <a:endParaRPr lang="en-US" altLang="en-US" sz="1000" dirty="0">
              <a:cs typeface="Geneva" pitchFamily="6" charset="0"/>
            </a:endParaRPr>
          </a:p>
          <a:p>
            <a:pPr eaLnBrk="1" hangingPunct="1">
              <a:lnSpc>
                <a:spcPct val="90000"/>
              </a:lnSpc>
              <a:spcBef>
                <a:spcPct val="0"/>
              </a:spcBef>
            </a:pPr>
            <a:endParaRPr lang="en-US" altLang="en-US" sz="1000" dirty="0">
              <a:cs typeface="Geneva" pitchFamily="6" charset="0"/>
            </a:endParaRPr>
          </a:p>
        </p:txBody>
      </p:sp>
      <p:sp>
        <p:nvSpPr>
          <p:cNvPr id="31748" name="Slide Number Placeholder 3">
            <a:extLst>
              <a:ext uri="{FF2B5EF4-FFF2-40B4-BE49-F238E27FC236}">
                <a16:creationId xmlns:a16="http://schemas.microsoft.com/office/drawing/2014/main" id="{22931860-0482-4830-AA8A-4F38D957EA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cs typeface="Geneva" pitchFamily="6" charset="0"/>
              </a:defRPr>
            </a:lvl1pPr>
            <a:lvl2pPr marL="742950" indent="-285750">
              <a:spcBef>
                <a:spcPct val="30000"/>
              </a:spcBef>
              <a:defRPr sz="1200">
                <a:solidFill>
                  <a:schemeClr val="tx1"/>
                </a:solidFill>
                <a:latin typeface="Calibri" panose="020F0502020204030204" pitchFamily="34" charset="0"/>
                <a:ea typeface="Geneva" pitchFamily="6" charset="0"/>
                <a:cs typeface="Geneva" pitchFamily="6" charset="0"/>
              </a:defRPr>
            </a:lvl2pPr>
            <a:lvl3pPr marL="1143000" indent="-228600">
              <a:spcBef>
                <a:spcPct val="30000"/>
              </a:spcBef>
              <a:defRPr sz="1200">
                <a:solidFill>
                  <a:schemeClr val="tx1"/>
                </a:solidFill>
                <a:latin typeface="Calibri" panose="020F0502020204030204" pitchFamily="34" charset="0"/>
                <a:ea typeface="Geneva" pitchFamily="6" charset="0"/>
                <a:cs typeface="Geneva" pitchFamily="6" charset="0"/>
              </a:defRPr>
            </a:lvl3pPr>
            <a:lvl4pPr marL="1600200" indent="-228600">
              <a:spcBef>
                <a:spcPct val="30000"/>
              </a:spcBef>
              <a:defRPr sz="1200">
                <a:solidFill>
                  <a:schemeClr val="tx1"/>
                </a:solidFill>
                <a:latin typeface="Calibri" panose="020F0502020204030204" pitchFamily="34" charset="0"/>
                <a:ea typeface="Geneva" pitchFamily="6" charset="0"/>
                <a:cs typeface="Geneva" pitchFamily="6" charset="0"/>
              </a:defRPr>
            </a:lvl4pPr>
            <a:lvl5pPr marL="2057400" indent="-228600">
              <a:spcBef>
                <a:spcPct val="30000"/>
              </a:spcBef>
              <a:defRPr sz="1200">
                <a:solidFill>
                  <a:schemeClr val="tx1"/>
                </a:solidFill>
                <a:latin typeface="Calibri" panose="020F0502020204030204" pitchFamily="34" charset="0"/>
                <a:ea typeface="Geneva" pitchFamily="6" charset="0"/>
                <a:cs typeface="Geneva" pitchFamily="6"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9pPr>
          </a:lstStyle>
          <a:p>
            <a:pPr>
              <a:spcBef>
                <a:spcPct val="0"/>
              </a:spcBef>
            </a:pPr>
            <a:fld id="{78A2E8DF-660A-4FE3-9C02-CE6355D9C9BE}" type="slidenum">
              <a:rPr lang="en-US" altLang="en-US"/>
              <a:pPr>
                <a:spcBef>
                  <a:spcPct val="0"/>
                </a:spcBef>
              </a:pPr>
              <a:t>5</a:t>
            </a:fld>
            <a:endParaRPr lang="en-US" altLang="en-US"/>
          </a:p>
        </p:txBody>
      </p:sp>
    </p:spTree>
    <p:extLst>
      <p:ext uri="{BB962C8B-B14F-4D97-AF65-F5344CB8AC3E}">
        <p14:creationId xmlns:p14="http://schemas.microsoft.com/office/powerpoint/2010/main" val="2355625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6" rIns="91430" bIns="45716" anchor="b"/>
          <a:lstStyle/>
          <a:p>
            <a:pPr algn="r" eaLnBrk="0" hangingPunct="0"/>
            <a:fld id="{98C9CB43-3511-45B2-82ED-6FB236B740FA}" type="slidenum">
              <a:rPr lang="en-US" sz="1200"/>
              <a:pPr algn="r" eaLnBrk="0" hangingPunct="0"/>
              <a:t>6</a:t>
            </a:fld>
            <a:endParaRPr lang="en-US" sz="1200"/>
          </a:p>
        </p:txBody>
      </p:sp>
      <p:sp>
        <p:nvSpPr>
          <p:cNvPr id="268292" name="Rectangle 3"/>
          <p:cNvSpPr>
            <a:spLocks noGrp="1" noChangeArrowheads="1"/>
          </p:cNvSpPr>
          <p:nvPr>
            <p:ph type="body" idx="1"/>
          </p:nvPr>
        </p:nvSpPr>
        <p:spPr>
          <a:xfrm>
            <a:off x="552450" y="4343400"/>
            <a:ext cx="5486400" cy="4114800"/>
          </a:xfrm>
        </p:spPr>
        <p:txBody>
          <a:bodyPr>
            <a:normAutofit/>
          </a:bodyPr>
          <a:lstStyle/>
          <a:p>
            <a:pPr marL="228600" indent="-228600">
              <a:buFont typeface="Arial" pitchFamily="34" charset="0"/>
              <a:buChar char="•"/>
            </a:pPr>
            <a:r>
              <a:rPr lang="en-US">
                <a:latin typeface="Arial" panose="020B0604020202020204" pitchFamily="34" charset="0"/>
                <a:cs typeface="Arial" panose="020B0604020202020204" pitchFamily="34" charset="0"/>
              </a:rPr>
              <a:t>People who smoke do benefit in some way, which is why quitting is not always easy</a:t>
            </a:r>
            <a:endParaRPr lang="fr-CA">
              <a:latin typeface="Arial" panose="020B0604020202020204" pitchFamily="34" charset="0"/>
              <a:cs typeface="Arial" panose="020B0604020202020204" pitchFamily="34" charset="0"/>
            </a:endParaRPr>
          </a:p>
          <a:p>
            <a:pPr marL="228600" indent="-228600">
              <a:buFont typeface="Arial" pitchFamily="34" charset="0"/>
              <a:buChar char="•"/>
            </a:pPr>
            <a:endParaRPr lang="en-US">
              <a:latin typeface="Arial" panose="020B0604020202020204" pitchFamily="34" charset="0"/>
              <a:cs typeface="Arial" panose="020B0604020202020204" pitchFamily="34" charset="0"/>
            </a:endParaRPr>
          </a:p>
          <a:p>
            <a:pPr marL="228600" indent="-228600">
              <a:buFont typeface="Arial" pitchFamily="34" charset="0"/>
              <a:buChar char="•"/>
            </a:pPr>
            <a:r>
              <a:rPr lang="en-US">
                <a:latin typeface="Arial" panose="020B0604020202020204" pitchFamily="34" charset="0"/>
                <a:cs typeface="Arial" panose="020B0604020202020204" pitchFamily="34" charset="0"/>
              </a:rPr>
              <a:t>Thinking about why you smoke is part of the process of becoming a non-smoker.  </a:t>
            </a:r>
            <a:endParaRPr lang="fr-CA">
              <a:latin typeface="Arial" panose="020B0604020202020204" pitchFamily="34" charset="0"/>
              <a:cs typeface="Arial" panose="020B0604020202020204" pitchFamily="34" charset="0"/>
            </a:endParaRPr>
          </a:p>
          <a:p>
            <a:endParaRPr lang="fr-CA">
              <a:latin typeface="Arial" panose="020B0604020202020204" pitchFamily="34" charset="0"/>
              <a:cs typeface="Arial" panose="020B0604020202020204" pitchFamily="34" charset="0"/>
            </a:endParaRPr>
          </a:p>
          <a:p>
            <a:endParaRPr lang="fr-CA"/>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007052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29366-0ACC-E27D-CD52-45A6B59578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862121-FE4D-07DA-34A0-D4FE40A636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A5689B-A095-E145-9835-2B87C518B1B6}"/>
              </a:ext>
            </a:extLst>
          </p:cNvPr>
          <p:cNvSpPr>
            <a:spLocks noGrp="1"/>
          </p:cNvSpPr>
          <p:nvPr>
            <p:ph type="body" idx="1"/>
          </p:nvPr>
        </p:nvSpPr>
        <p:spPr/>
        <p:txBody>
          <a:bodyPr>
            <a:normAutofit fontScale="47500" lnSpcReduction="20000"/>
          </a:bodyPr>
          <a:lstStyle/>
          <a:p>
            <a:r>
              <a:rPr lang="en-GB">
                <a:solidFill>
                  <a:srgbClr val="444444"/>
                </a:solidFill>
              </a:rPr>
              <a:t>This slide can be used to show how addressing social and environmental cues, (e.g. not storing tobacco, managing withdrawal, assisting with developing a non-smoker identity, providing social and peer support) we can set the patient up to be successful. </a:t>
            </a:r>
            <a:endParaRPr lang="en-US">
              <a:solidFill>
                <a:srgbClr val="444444"/>
              </a:solidFill>
            </a:endParaRPr>
          </a:p>
          <a:p>
            <a:endParaRPr lang="en-GB" dirty="0">
              <a:solidFill>
                <a:srgbClr val="444444"/>
              </a:solidFill>
            </a:endParaRPr>
          </a:p>
          <a:p>
            <a:r>
              <a:rPr lang="en-GB">
                <a:solidFill>
                  <a:srgbClr val="444444"/>
                </a:solidFill>
              </a:rPr>
              <a:t>West's Prime Theory of Motivation clarifies why people smoke. Motivation is more than just our reasons for doing things. It includes our innate reactions, habits, drives, desires, goals, plans etc. </a:t>
            </a:r>
            <a:endParaRPr lang="en-CA">
              <a:solidFill>
                <a:srgbClr val="444444"/>
              </a:solidFill>
            </a:endParaRPr>
          </a:p>
          <a:p>
            <a:endParaRPr lang="en-GB" dirty="0">
              <a:solidFill>
                <a:srgbClr val="444444"/>
              </a:solidFill>
            </a:endParaRPr>
          </a:p>
          <a:p>
            <a:r>
              <a:rPr lang="en-GB">
                <a:solidFill>
                  <a:srgbClr val="444444"/>
                </a:solidFill>
              </a:rPr>
              <a:t>According to West’s PRIME Theory the four primary reasons why people smoke are: </a:t>
            </a:r>
            <a:endParaRPr lang="en-CA">
              <a:solidFill>
                <a:srgbClr val="444444"/>
              </a:solidFill>
            </a:endParaRPr>
          </a:p>
          <a:p>
            <a:r>
              <a:rPr lang="en-GB" dirty="0">
                <a:solidFill>
                  <a:srgbClr val="444444"/>
                </a:solidFill>
                <a:latin typeface="Century Gothic"/>
              </a:rPr>
              <a:t>1 - Responding to impulses (cues, triggers) </a:t>
            </a:r>
            <a:endParaRPr lang="en-CA" dirty="0">
              <a:solidFill>
                <a:srgbClr val="444444"/>
              </a:solidFill>
              <a:latin typeface="Century Gothic"/>
            </a:endParaRPr>
          </a:p>
          <a:p>
            <a:r>
              <a:rPr lang="en-GB" dirty="0">
                <a:solidFill>
                  <a:srgbClr val="444444"/>
                </a:solidFill>
                <a:latin typeface="Century Gothic"/>
              </a:rPr>
              <a:t>2 - Wants - Anticipated pleasure or satisfaction </a:t>
            </a:r>
            <a:endParaRPr lang="en-CA" dirty="0">
              <a:solidFill>
                <a:srgbClr val="444444"/>
              </a:solidFill>
              <a:latin typeface="Century Gothic"/>
            </a:endParaRPr>
          </a:p>
          <a:p>
            <a:r>
              <a:rPr lang="en-GB" dirty="0">
                <a:solidFill>
                  <a:srgbClr val="444444"/>
                </a:solidFill>
                <a:latin typeface="Century Gothic"/>
              </a:rPr>
              <a:t>3 - Needs - Relief from discomfort, social interaction/acceptance </a:t>
            </a:r>
            <a:endParaRPr lang="en-CA" dirty="0">
              <a:solidFill>
                <a:srgbClr val="444444"/>
              </a:solidFill>
              <a:latin typeface="Century Gothic"/>
            </a:endParaRPr>
          </a:p>
          <a:p>
            <a:r>
              <a:rPr lang="en-GB" dirty="0">
                <a:solidFill>
                  <a:srgbClr val="444444"/>
                </a:solidFill>
                <a:latin typeface="Century Gothic"/>
              </a:rPr>
              <a:t>4 - Positive evaluation of smoking (smoker identity) </a:t>
            </a:r>
            <a:endParaRPr lang="en-CA" dirty="0">
              <a:solidFill>
                <a:srgbClr val="444444"/>
              </a:solidFill>
              <a:latin typeface="Century Gothic"/>
            </a:endParaRPr>
          </a:p>
          <a:p>
            <a:r>
              <a:rPr lang="en-GB" dirty="0">
                <a:solidFill>
                  <a:srgbClr val="444444"/>
                </a:solidFill>
                <a:latin typeface="Century Gothic"/>
              </a:rPr>
              <a:t>Understanding why people smoke helps us to disrupt these established patterns of behaviour. For staff in MH services making it harder for people to smoke is a key priority. This means removing all the cues to smoke, to reduce the impulses. </a:t>
            </a:r>
            <a:endParaRPr lang="en-CA" dirty="0">
              <a:solidFill>
                <a:srgbClr val="444444"/>
              </a:solidFill>
              <a:latin typeface="Century Gothic"/>
            </a:endParaRPr>
          </a:p>
          <a:p>
            <a:endParaRPr lang="en-GB" dirty="0">
              <a:solidFill>
                <a:srgbClr val="444444"/>
              </a:solidFill>
            </a:endParaRPr>
          </a:p>
          <a:p>
            <a:r>
              <a:rPr lang="en-GB" b="1" i="1" dirty="0">
                <a:solidFill>
                  <a:srgbClr val="444444"/>
                </a:solidFill>
                <a:latin typeface="Century Gothic"/>
              </a:rPr>
              <a:t>Supplemental explanation: </a:t>
            </a:r>
            <a:endParaRPr lang="en-CA" dirty="0">
              <a:solidFill>
                <a:srgbClr val="444444"/>
              </a:solidFill>
              <a:latin typeface="Century Gothic"/>
            </a:endParaRPr>
          </a:p>
          <a:p>
            <a:r>
              <a:rPr lang="en-GB" dirty="0">
                <a:solidFill>
                  <a:srgbClr val="444444"/>
                </a:solidFill>
                <a:latin typeface="Century Gothic"/>
              </a:rPr>
              <a:t>For someone who is tobacco dependent their wants in the moment might be: </a:t>
            </a:r>
            <a:endParaRPr lang="en-CA" dirty="0">
              <a:solidFill>
                <a:srgbClr val="444444"/>
              </a:solidFill>
              <a:latin typeface="Century Gothic"/>
            </a:endParaRPr>
          </a:p>
          <a:p>
            <a:r>
              <a:rPr lang="en-GB" dirty="0">
                <a:solidFill>
                  <a:srgbClr val="444444"/>
                </a:solidFill>
              </a:rPr>
              <a:t>1) Impulses to smoke refers to the cues and triggers to smoke, in inpatient environment there can be many cues and triggers that can make not smoking difficult. Smoking breaks, the sight of cigarettes butts in outdoor areas, the smell of smoke, emotional triggers. </a:t>
            </a:r>
            <a:endParaRPr lang="en-CA" dirty="0">
              <a:solidFill>
                <a:srgbClr val="444444"/>
              </a:solidFill>
            </a:endParaRPr>
          </a:p>
          <a:p>
            <a:r>
              <a:rPr lang="en-GB" dirty="0">
                <a:solidFill>
                  <a:srgbClr val="444444"/>
                </a:solidFill>
              </a:rPr>
              <a:t>2) relief from discomfort they are feeling from nicotine withdrawal or cravings to smoke, </a:t>
            </a:r>
            <a:endParaRPr lang="en-CA">
              <a:solidFill>
                <a:srgbClr val="444444"/>
              </a:solidFill>
            </a:endParaRPr>
          </a:p>
          <a:p>
            <a:r>
              <a:rPr lang="en-GB" dirty="0">
                <a:solidFill>
                  <a:srgbClr val="444444"/>
                </a:solidFill>
              </a:rPr>
              <a:t>3) the anticipated pleasure or satisfaction of smoking, or even </a:t>
            </a:r>
            <a:endParaRPr lang="en-CA">
              <a:solidFill>
                <a:srgbClr val="444444"/>
              </a:solidFill>
            </a:endParaRPr>
          </a:p>
          <a:p>
            <a:r>
              <a:rPr lang="en-GB" dirty="0">
                <a:solidFill>
                  <a:srgbClr val="444444"/>
                </a:solidFill>
              </a:rPr>
              <a:t>4) underlying psychological needs such as the need to feel accepted or part of a group or to ease discomfort . (Patients in hospital are vulnerable and can follow the group if they are smoking, even if they have a desire to quit). Staff can help here by co-developing smoke free leave plans.</a:t>
            </a:r>
            <a:endParaRPr lang="en-CA">
              <a:solidFill>
                <a:srgbClr val="444444"/>
              </a:solidFill>
            </a:endParaRPr>
          </a:p>
          <a:p>
            <a:endParaRPr lang="en-GB" dirty="0">
              <a:solidFill>
                <a:srgbClr val="444444"/>
              </a:solidFill>
            </a:endParaRPr>
          </a:p>
          <a:p>
            <a:r>
              <a:rPr lang="en-GB" b="1" i="1" dirty="0">
                <a:solidFill>
                  <a:srgbClr val="444444"/>
                </a:solidFill>
              </a:rPr>
              <a:t>Supplemental notes how PRIME can guide treatment: </a:t>
            </a:r>
            <a:endParaRPr lang="en-CA">
              <a:solidFill>
                <a:srgbClr val="444444"/>
              </a:solidFill>
            </a:endParaRPr>
          </a:p>
          <a:p>
            <a:r>
              <a:rPr lang="en-GB" dirty="0">
                <a:solidFill>
                  <a:srgbClr val="444444"/>
                </a:solidFill>
              </a:rPr>
              <a:t>PRIME Theory proposes that our responses at every moment are governed by potentially competing impulses and inhibitions. Implementing behaviour change in the face of conflicting wants, needs and urges, requires effort but ‘deep’ identity change and rules with clear boundaries reduce the effort required. This is why smoke free policies are so important, especially when they are communicated clearly and consistently. A strong, coherent, deeply entrenched identity that places clear boundaries around a category of behaviour and which anticipates potential challenges will provide strong stability to that behaviour and yield a powerful predictive measure </a:t>
            </a:r>
            <a:endParaRPr lang="en-CA">
              <a:solidFill>
                <a:srgbClr val="444444"/>
              </a:solidFill>
            </a:endParaRPr>
          </a:p>
          <a:p>
            <a:endParaRPr lang="en-GB" dirty="0">
              <a:solidFill>
                <a:srgbClr val="444444"/>
              </a:solidFill>
            </a:endParaRPr>
          </a:p>
          <a:p>
            <a:r>
              <a:rPr lang="en-GB" dirty="0">
                <a:solidFill>
                  <a:srgbClr val="444444"/>
                </a:solidFill>
              </a:rPr>
              <a:t>Self-consciously stopping doing something typically means: </a:t>
            </a:r>
            <a:endParaRPr lang="en-CA">
              <a:solidFill>
                <a:srgbClr val="444444"/>
              </a:solidFill>
            </a:endParaRPr>
          </a:p>
          <a:p>
            <a:r>
              <a:rPr lang="en-GB" dirty="0">
                <a:solidFill>
                  <a:srgbClr val="444444"/>
                </a:solidFill>
              </a:rPr>
              <a:t>1- forming a rule (plan) not to do it, or </a:t>
            </a:r>
            <a:endParaRPr lang="en-CA">
              <a:solidFill>
                <a:srgbClr val="444444"/>
              </a:solidFill>
            </a:endParaRPr>
          </a:p>
          <a:p>
            <a:r>
              <a:rPr lang="en-GB" dirty="0">
                <a:solidFill>
                  <a:srgbClr val="444444"/>
                </a:solidFill>
              </a:rPr>
              <a:t>2- forming a rule (plan) that one will ‘try’ not to do it </a:t>
            </a:r>
            <a:endParaRPr lang="en-CA">
              <a:solidFill>
                <a:srgbClr val="444444"/>
              </a:solidFill>
            </a:endParaRPr>
          </a:p>
          <a:p>
            <a:r>
              <a:rPr lang="en-GB" dirty="0">
                <a:solidFill>
                  <a:srgbClr val="444444"/>
                </a:solidFill>
              </a:rPr>
              <a:t>3- Applying that rule in relevant situations which generates a want or need not to do it which adds to those that led to the rule. </a:t>
            </a:r>
            <a:endParaRPr lang="en-CA">
              <a:solidFill>
                <a:srgbClr val="444444"/>
              </a:solidFill>
            </a:endParaRPr>
          </a:p>
          <a:p>
            <a:endParaRPr lang="en-GB" dirty="0">
              <a:solidFill>
                <a:srgbClr val="444444"/>
              </a:solidFill>
            </a:endParaRPr>
          </a:p>
          <a:p>
            <a:r>
              <a:rPr lang="en-GB" b="1" dirty="0">
                <a:solidFill>
                  <a:srgbClr val="444444"/>
                </a:solidFill>
                <a:latin typeface="Century Gothic"/>
              </a:rPr>
              <a:t>Source: </a:t>
            </a:r>
            <a:endParaRPr lang="en-CA" dirty="0">
              <a:solidFill>
                <a:srgbClr val="444444"/>
              </a:solidFill>
              <a:latin typeface="Century Gothic"/>
            </a:endParaRPr>
          </a:p>
          <a:p>
            <a:r>
              <a:rPr lang="en-GB" dirty="0">
                <a:solidFill>
                  <a:srgbClr val="444444"/>
                </a:solidFill>
                <a:latin typeface="Century Gothic"/>
              </a:rPr>
              <a:t>West R, Brown J (2014) Theory of Addiction. Oxford: Wiley. </a:t>
            </a:r>
            <a:r>
              <a:rPr lang="en-GB" dirty="0">
                <a:solidFill>
                  <a:srgbClr val="444444"/>
                </a:solidFill>
                <a:latin typeface="Century Gothic"/>
                <a:hlinkClick r:id="rId3"/>
              </a:rPr>
              <a:t>www.primetheory.com</a:t>
            </a:r>
            <a:r>
              <a:rPr lang="en-GB" dirty="0">
                <a:solidFill>
                  <a:srgbClr val="444444"/>
                </a:solidFill>
                <a:latin typeface="Century Gothic"/>
              </a:rPr>
              <a:t> </a:t>
            </a:r>
            <a:endParaRPr lang="en-US" dirty="0">
              <a:latin typeface="Century Gothic"/>
            </a:endParaRPr>
          </a:p>
        </p:txBody>
      </p:sp>
      <p:sp>
        <p:nvSpPr>
          <p:cNvPr id="4" name="Slide Number Placeholder 3">
            <a:extLst>
              <a:ext uri="{FF2B5EF4-FFF2-40B4-BE49-F238E27FC236}">
                <a16:creationId xmlns:a16="http://schemas.microsoft.com/office/drawing/2014/main" id="{25F4CF31-C8E1-5659-1915-49F87D585E56}"/>
              </a:ext>
            </a:extLst>
          </p:cNvPr>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1033630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Let’s have a look at a case study, we met Carole earlier.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Carole is 60 and  has smoked a pack or more a cigarettes for as long as she can remember.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1450168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latin typeface="Arial" panose="020B0604020202020204" pitchFamily="34" charset="0"/>
                <a:cs typeface="Arial" panose="020B0604020202020204" pitchFamily="34" charset="0"/>
              </a:rPr>
              <a:t>The details of Carole’s profile are here.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Carole has been admitted to hospital for chest pain. She has Type 2 diabetes and hypertension and is obese. Carole struggled with depression for a number of years.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She’s had a stressful experience in hospital.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Carole is widowed and retired early due to ill health.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She has been prescribed patch and lozenge.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She has asked nurses multiple times to go out to smoke.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She has been difficult, upset, shouting at times, and other moments not communicating. </a:t>
            </a:r>
          </a:p>
          <a:p>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You are seeing her on a Monday morning. She is visibly upset when you see her and communicates that she has not interest in discussing stopping right now. Begins talking about the very difficult experience she has had in hospital and how upsetting it is for anyone to think she would be able to stop smoking while under this type of stress.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11128934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NHSE Inpatient Training – Needs assessment and scoping</a:t>
            </a:r>
            <a:endParaRPr lang="en-US"/>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1800626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ide-by-s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cap="none" baseline="0"/>
            </a:lvl1pPr>
          </a:lstStyle>
          <a:p>
            <a:r>
              <a:rPr lang="en-US"/>
              <a:t>Click to edit Master title style</a:t>
            </a:r>
          </a:p>
        </p:txBody>
      </p:sp>
      <p:sp>
        <p:nvSpPr>
          <p:cNvPr id="3" name="Content Placeholder 2"/>
          <p:cNvSpPr>
            <a:spLocks noGrp="1"/>
          </p:cNvSpPr>
          <p:nvPr>
            <p:ph idx="1"/>
          </p:nvPr>
        </p:nvSpPr>
        <p:spPr>
          <a:xfrm>
            <a:off x="457200" y="1752600"/>
            <a:ext cx="3886200" cy="4343400"/>
          </a:xfrm>
        </p:spPr>
        <p:txBody>
          <a:bodyPr/>
          <a:lstStyle>
            <a:lvl1pPr marL="0" indent="0">
              <a:defRPr sz="2800"/>
            </a:lvl1pPr>
            <a:lvl2pPr marL="339725" indent="-222250">
              <a:defRPr sz="2600"/>
            </a:lvl2pPr>
            <a:lvl3pPr marL="796925" indent="-169863">
              <a:defRPr sz="1800"/>
            </a:lvl3pPr>
            <a:lvl4pPr marL="574675" indent="-234950">
              <a:defRPr sz="2200"/>
            </a:lvl4pPr>
            <a:lvl5pPr marL="914400" indent="-222250">
              <a:tabLst>
                <a:tab pos="914400" algn="l"/>
              </a:tabLst>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6" name="Content Placeholder 2"/>
          <p:cNvSpPr>
            <a:spLocks noGrp="1"/>
          </p:cNvSpPr>
          <p:nvPr>
            <p:ph idx="12"/>
          </p:nvPr>
        </p:nvSpPr>
        <p:spPr>
          <a:xfrm>
            <a:off x="4800600" y="1752600"/>
            <a:ext cx="3886200" cy="4343400"/>
          </a:xfrm>
        </p:spPr>
        <p:txBody>
          <a:bodyPr/>
          <a:lstStyle>
            <a:lvl1pPr marL="0" indent="0">
              <a:defRPr sz="2800"/>
            </a:lvl1pPr>
            <a:lvl2pPr marL="339725" indent="-222250">
              <a:defRPr sz="2600"/>
            </a:lvl2pPr>
            <a:lvl3pPr marL="744538" indent="-169863">
              <a:defRPr sz="1800"/>
            </a:lvl3pPr>
            <a:lvl4pPr marL="574675" indent="-234950">
              <a:defRPr sz="2200"/>
            </a:lvl4pPr>
            <a:lvl5pPr marL="914400" indent="-222250">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5" name="Date Placeholder 3"/>
          <p:cNvSpPr>
            <a:spLocks noGrp="1"/>
          </p:cNvSpPr>
          <p:nvPr>
            <p:ph type="dt" sz="half" idx="13"/>
          </p:nvPr>
        </p:nvSpPr>
        <p:spPr/>
        <p:txBody>
          <a:bodyPr/>
          <a:lstStyle>
            <a:lvl1pPr fontAlgn="base">
              <a:spcBef>
                <a:spcPct val="0"/>
              </a:spcBef>
              <a:spcAft>
                <a:spcPct val="0"/>
              </a:spcAft>
              <a:defRPr>
                <a:solidFill>
                  <a:srgbClr val="FFFFFF"/>
                </a:solidFill>
                <a:latin typeface="Arial" pitchFamily="34" charset="0"/>
              </a:defRPr>
            </a:lvl1pPr>
          </a:lstStyle>
          <a:p>
            <a:pPr>
              <a:defRPr/>
            </a:pPr>
            <a:fld id="{4465BCAD-6036-404F-8052-25F4750380E6}" type="datetime1">
              <a:rPr lang="en-US" smtClean="0"/>
              <a:pPr>
                <a:defRPr/>
              </a:pPr>
              <a:t>3/5/2024</a:t>
            </a:fld>
            <a:endParaRPr lang="en-US"/>
          </a:p>
        </p:txBody>
      </p:sp>
      <p:sp>
        <p:nvSpPr>
          <p:cNvPr id="7" name="Slide Number Placeholder 5"/>
          <p:cNvSpPr>
            <a:spLocks noGrp="1"/>
          </p:cNvSpPr>
          <p:nvPr>
            <p:ph type="sldNum" sz="quarter" idx="14"/>
          </p:nvPr>
        </p:nvSpPr>
        <p:spPr/>
        <p:txBody>
          <a:bodyPr/>
          <a:lstStyle>
            <a:lvl1pPr fontAlgn="base">
              <a:spcBef>
                <a:spcPct val="0"/>
              </a:spcBef>
              <a:spcAft>
                <a:spcPct val="0"/>
              </a:spcAft>
              <a:defRPr>
                <a:solidFill>
                  <a:srgbClr val="FFFFFF"/>
                </a:solidFill>
                <a:latin typeface="Arial" pitchFamily="34" charset="0"/>
              </a:defRPr>
            </a:lvl1pPr>
          </a:lstStyle>
          <a:p>
            <a:pPr>
              <a:defRPr/>
            </a:pPr>
            <a:fld id="{2973C72A-733E-48C5-B604-1E5B9ADB0C0C}" type="slidenum">
              <a:rPr lang="en-US"/>
              <a:pPr>
                <a:defRPr/>
              </a:pPr>
              <a:t>‹#›</a:t>
            </a:fld>
            <a:endParaRPr lang="en-US">
              <a:solidFill>
                <a:srgbClr val="000000"/>
              </a:solidFill>
              <a:latin typeface="Times" pitchFamily="18" charset="0"/>
            </a:endParaRPr>
          </a:p>
        </p:txBody>
      </p:sp>
    </p:spTree>
    <p:extLst>
      <p:ext uri="{BB962C8B-B14F-4D97-AF65-F5344CB8AC3E}">
        <p14:creationId xmlns:p14="http://schemas.microsoft.com/office/powerpoint/2010/main" val="40137990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243553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28478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2405608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755080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74" r:id="rId13"/>
    <p:sldLayoutId id="2147483686" r:id="rId14"/>
    <p:sldLayoutId id="2147483688" r:id="rId15"/>
    <p:sldLayoutId id="2147483693" r:id="rId16"/>
    <p:sldLayoutId id="2147483695" r:id="rId17"/>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746232742"/>
      </p:ext>
    </p:extLst>
  </p:cSld>
  <p:clrMap bg1="lt1" tx1="dk1" bg2="lt2" tx2="dk2" accent1="accent1" accent2="accent2" accent3="accent3" accent4="accent4" accent5="accent5" accent6="accent6" hlink="hlink" folHlink="folHlink"/>
  <p:sldLayoutIdLst>
    <p:sldLayoutId id="2147483697"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2282877938"/>
      </p:ext>
    </p:extLst>
  </p:cSld>
  <p:clrMap bg1="lt1" tx1="dk1" bg2="lt2" tx2="dk2" accent1="accent1" accent2="accent2" accent3="accent3" accent4="accent4" accent5="accent5" accent6="accent6" hlink="hlink" folHlink="folHlink"/>
  <p:sldLayoutIdLst>
    <p:sldLayoutId id="2147483699"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44BC2D9-6E49-2077-B0CB-CC10E1BF8346}"/>
              </a:ext>
            </a:extLst>
          </p:cNvPr>
          <p:cNvSpPr>
            <a:spLocks noGrp="1"/>
          </p:cNvSpPr>
          <p:nvPr>
            <p:ph type="subTitle" idx="1"/>
          </p:nvPr>
        </p:nvSpPr>
        <p:spPr/>
        <p:txBody>
          <a:bodyPr/>
          <a:lstStyle/>
          <a:p>
            <a:r>
              <a:rPr lang="en-US"/>
              <a:t>Addressing ambivalence and resistance</a:t>
            </a:r>
          </a:p>
          <a:p>
            <a:r>
              <a:rPr lang="en-US" b="0"/>
              <a:t>Core skills  </a:t>
            </a:r>
          </a:p>
        </p:txBody>
      </p:sp>
    </p:spTree>
    <p:extLst>
      <p:ext uri="{BB962C8B-B14F-4D97-AF65-F5344CB8AC3E}">
        <p14:creationId xmlns:p14="http://schemas.microsoft.com/office/powerpoint/2010/main" val="135548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2023E21-4C78-C9E2-B46D-B1B7B9ACBE0A}"/>
              </a:ext>
            </a:extLst>
          </p:cNvPr>
          <p:cNvGrpSpPr/>
          <p:nvPr/>
        </p:nvGrpSpPr>
        <p:grpSpPr>
          <a:xfrm>
            <a:off x="-1" y="5239"/>
            <a:ext cx="9144001" cy="6858000"/>
            <a:chOff x="0" y="0"/>
            <a:chExt cx="9144001" cy="6858000"/>
          </a:xfrm>
        </p:grpSpPr>
        <p:pic>
          <p:nvPicPr>
            <p:cNvPr id="5" name="smoke">
              <a:extLst>
                <a:ext uri="{FF2B5EF4-FFF2-40B4-BE49-F238E27FC236}">
                  <a16:creationId xmlns:a16="http://schemas.microsoft.com/office/drawing/2014/main" id="{1EA0084B-018C-FD13-291B-07F0FDF29CA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6" name="smoke">
              <a:extLst>
                <a:ext uri="{FF2B5EF4-FFF2-40B4-BE49-F238E27FC236}">
                  <a16:creationId xmlns:a16="http://schemas.microsoft.com/office/drawing/2014/main" id="{9194D867-319E-66EE-DC70-4EAB49E03C1D}"/>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4" name="TextBox 3"/>
          <p:cNvSpPr txBox="1"/>
          <p:nvPr/>
        </p:nvSpPr>
        <p:spPr>
          <a:xfrm>
            <a:off x="1557741" y="1614596"/>
            <a:ext cx="6488979" cy="3323987"/>
          </a:xfrm>
          <a:prstGeom prst="rect">
            <a:avLst/>
          </a:prstGeom>
          <a:noFill/>
        </p:spPr>
        <p:txBody>
          <a:bodyPr wrap="square" rtlCol="0">
            <a:spAutoFit/>
          </a:bodyPr>
          <a:lstStyle/>
          <a:p>
            <a:r>
              <a:rPr lang="en-GB" sz="2800" b="1">
                <a:solidFill>
                  <a:schemeClr val="accent5">
                    <a:lumMod val="75000"/>
                  </a:schemeClr>
                </a:solidFill>
                <a:latin typeface="+mn-lt"/>
                <a:cs typeface="Helvetica" panose="020B0604020202020204" pitchFamily="34" charset="0"/>
              </a:rPr>
              <a:t>What do you do next?</a:t>
            </a:r>
          </a:p>
          <a:p>
            <a:endParaRPr lang="en-GB" sz="2000">
              <a:latin typeface="+mn-lt"/>
              <a:cs typeface="Helvetica" panose="020B0604020202020204" pitchFamily="34" charset="0"/>
            </a:endParaRPr>
          </a:p>
          <a:p>
            <a:pPr marL="539750" indent="-539750"/>
            <a:r>
              <a:rPr lang="en-GB" sz="2800" b="1">
                <a:solidFill>
                  <a:schemeClr val="accent5">
                    <a:lumMod val="75000"/>
                  </a:schemeClr>
                </a:solidFill>
                <a:latin typeface="+mn-lt"/>
                <a:cs typeface="Helvetica" panose="020B0604020202020204" pitchFamily="34" charset="0"/>
              </a:rPr>
              <a:t>A:  </a:t>
            </a:r>
            <a:r>
              <a:rPr lang="en-GB" sz="2000">
                <a:latin typeface="+mn-lt"/>
                <a:cs typeface="Helvetica" panose="020B0604020202020204" pitchFamily="34" charset="0"/>
              </a:rPr>
              <a:t>Assess level of dependence </a:t>
            </a:r>
          </a:p>
          <a:p>
            <a:pPr marL="539750" indent="-539750"/>
            <a:endParaRPr lang="en-GB" sz="2000">
              <a:latin typeface="+mn-lt"/>
              <a:cs typeface="Helvetica" panose="020B0604020202020204" pitchFamily="34" charset="0"/>
            </a:endParaRPr>
          </a:p>
          <a:p>
            <a:pPr marL="539750" indent="-539750"/>
            <a:r>
              <a:rPr lang="en-GB" sz="2800" b="1">
                <a:solidFill>
                  <a:schemeClr val="accent5">
                    <a:lumMod val="75000"/>
                  </a:schemeClr>
                </a:solidFill>
                <a:latin typeface="+mn-lt"/>
                <a:cs typeface="Helvetica" panose="020B0604020202020204" pitchFamily="34" charset="0"/>
              </a:rPr>
              <a:t>B:  </a:t>
            </a:r>
            <a:r>
              <a:rPr lang="en-GB" sz="2000">
                <a:latin typeface="+mn-lt"/>
                <a:cs typeface="Helvetica" panose="020B0604020202020204" pitchFamily="34" charset="0"/>
              </a:rPr>
              <a:t>Advise on the range of NRT products available</a:t>
            </a:r>
          </a:p>
          <a:p>
            <a:pPr marL="539750" indent="-539750"/>
            <a:endParaRPr lang="en-GB" sz="2000">
              <a:latin typeface="+mn-lt"/>
              <a:cs typeface="Helvetica" panose="020B0604020202020204" pitchFamily="34" charset="0"/>
            </a:endParaRPr>
          </a:p>
          <a:p>
            <a:pPr marL="539750" indent="-539750"/>
            <a:r>
              <a:rPr lang="en-GB" sz="2800" b="1">
                <a:solidFill>
                  <a:schemeClr val="accent5">
                    <a:lumMod val="75000"/>
                  </a:schemeClr>
                </a:solidFill>
                <a:latin typeface="+mn-lt"/>
                <a:cs typeface="Helvetica" panose="020B0604020202020204" pitchFamily="34" charset="0"/>
              </a:rPr>
              <a:t>C:  </a:t>
            </a:r>
            <a:r>
              <a:rPr lang="en-GB" sz="2000">
                <a:latin typeface="+mn-lt"/>
                <a:cs typeface="Helvetica" panose="020B0604020202020204" pitchFamily="34" charset="0"/>
              </a:rPr>
              <a:t>Assess level of dependence and her scores for importance and motivation to stop smoking </a:t>
            </a:r>
          </a:p>
          <a:p>
            <a:r>
              <a:rPr lang="en-GB">
                <a:latin typeface="+mn-lt"/>
              </a:rPr>
              <a:t> </a:t>
            </a:r>
          </a:p>
        </p:txBody>
      </p:sp>
    </p:spTree>
    <p:extLst>
      <p:ext uri="{BB962C8B-B14F-4D97-AF65-F5344CB8AC3E}">
        <p14:creationId xmlns:p14="http://schemas.microsoft.com/office/powerpoint/2010/main" val="3468620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4">
                                            <p:txEl>
                                              <p:pRg st="6" end="6"/>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ADF7ED4-F508-A088-D839-1A09977CD1BF}"/>
              </a:ext>
            </a:extLst>
          </p:cNvPr>
          <p:cNvGrpSpPr/>
          <p:nvPr/>
        </p:nvGrpSpPr>
        <p:grpSpPr>
          <a:xfrm>
            <a:off x="-2" y="0"/>
            <a:ext cx="9144001" cy="6858000"/>
            <a:chOff x="0" y="0"/>
            <a:chExt cx="9144001" cy="6858000"/>
          </a:xfrm>
        </p:grpSpPr>
        <p:pic>
          <p:nvPicPr>
            <p:cNvPr id="5" name="smoke">
              <a:extLst>
                <a:ext uri="{FF2B5EF4-FFF2-40B4-BE49-F238E27FC236}">
                  <a16:creationId xmlns:a16="http://schemas.microsoft.com/office/drawing/2014/main" id="{525A3563-5963-F4E2-DC11-E1F4A92AF3F9}"/>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6" name="smoke">
              <a:extLst>
                <a:ext uri="{FF2B5EF4-FFF2-40B4-BE49-F238E27FC236}">
                  <a16:creationId xmlns:a16="http://schemas.microsoft.com/office/drawing/2014/main" id="{333255F6-3B3B-537B-F3BD-1E5E9492DFE1}"/>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2" name="Rectangle 1"/>
          <p:cNvSpPr/>
          <p:nvPr/>
        </p:nvSpPr>
        <p:spPr>
          <a:xfrm>
            <a:off x="1097280" y="1035539"/>
            <a:ext cx="6502400" cy="5293757"/>
          </a:xfrm>
          <a:prstGeom prst="rect">
            <a:avLst/>
          </a:prstGeom>
        </p:spPr>
        <p:txBody>
          <a:bodyPr wrap="square">
            <a:spAutoFit/>
          </a:bodyPr>
          <a:lstStyle/>
          <a:p>
            <a:r>
              <a:rPr lang="en-GB" sz="2000" b="1">
                <a:solidFill>
                  <a:schemeClr val="accent5">
                    <a:lumMod val="75000"/>
                  </a:schemeClr>
                </a:solidFill>
                <a:latin typeface="+mn-lt"/>
                <a:cs typeface="Helvetica" panose="020B0604020202020204" pitchFamily="34" charset="0"/>
              </a:rPr>
              <a:t>Carole is highly dependent on tobacco. She scores the lowest possible score for importance of quitting and motivation to quit</a:t>
            </a:r>
          </a:p>
          <a:p>
            <a:endParaRPr lang="en-GB" sz="2000">
              <a:latin typeface="+mn-lt"/>
              <a:cs typeface="Helvetica" panose="020B0604020202020204" pitchFamily="34" charset="0"/>
            </a:endParaRPr>
          </a:p>
          <a:p>
            <a:r>
              <a:rPr lang="en-GB" sz="2000" b="1">
                <a:latin typeface="+mn-lt"/>
                <a:cs typeface="Helvetica" panose="020B0604020202020204" pitchFamily="34" charset="0"/>
              </a:rPr>
              <a:t>How do you follow up on this?</a:t>
            </a:r>
          </a:p>
          <a:p>
            <a:endParaRPr lang="en-GB" sz="2000">
              <a:latin typeface="+mn-lt"/>
              <a:cs typeface="Helvetica" panose="020B0604020202020204" pitchFamily="34" charset="0"/>
            </a:endParaRPr>
          </a:p>
          <a:p>
            <a:pPr marL="587375" indent="-587375"/>
            <a:r>
              <a:rPr lang="en-GB" sz="2800" b="1">
                <a:solidFill>
                  <a:schemeClr val="accent5">
                    <a:lumMod val="75000"/>
                  </a:schemeClr>
                </a:solidFill>
                <a:latin typeface="+mn-lt"/>
                <a:cs typeface="Helvetica" panose="020B0604020202020204" pitchFamily="34" charset="0"/>
              </a:rPr>
              <a:t>A:	</a:t>
            </a:r>
            <a:r>
              <a:rPr lang="en-GB" sz="2000">
                <a:latin typeface="+mn-lt"/>
                <a:cs typeface="Helvetica" panose="020B0604020202020204" pitchFamily="34" charset="0"/>
              </a:rPr>
              <a:t>Ask about her thoughts relating to the health benefits of quitting </a:t>
            </a:r>
          </a:p>
          <a:p>
            <a:pPr marL="587375" indent="-587375"/>
            <a:endParaRPr lang="en-GB" sz="2000">
              <a:latin typeface="+mn-lt"/>
              <a:cs typeface="Helvetica" panose="020B0604020202020204" pitchFamily="34" charset="0"/>
            </a:endParaRPr>
          </a:p>
          <a:p>
            <a:pPr marL="587375" indent="-587375"/>
            <a:r>
              <a:rPr lang="en-GB" sz="2800" b="1">
                <a:solidFill>
                  <a:schemeClr val="accent5">
                    <a:lumMod val="75000"/>
                  </a:schemeClr>
                </a:solidFill>
                <a:latin typeface="+mn-lt"/>
                <a:cs typeface="Helvetica" panose="020B0604020202020204" pitchFamily="34" charset="0"/>
              </a:rPr>
              <a:t>B:	</a:t>
            </a:r>
            <a:r>
              <a:rPr lang="en-GB" sz="2000">
                <a:latin typeface="+mn-lt"/>
                <a:cs typeface="Helvetica" panose="020B0604020202020204" pitchFamily="34" charset="0"/>
              </a:rPr>
              <a:t>Ask about her thoughts relating to the financial benefits of stopping</a:t>
            </a:r>
          </a:p>
          <a:p>
            <a:pPr marL="587375" indent="-587375"/>
            <a:endParaRPr lang="en-GB" sz="2000">
              <a:latin typeface="+mn-lt"/>
              <a:cs typeface="Helvetica" panose="020B0604020202020204" pitchFamily="34" charset="0"/>
            </a:endParaRPr>
          </a:p>
          <a:p>
            <a:pPr marL="587375" indent="-587375"/>
            <a:r>
              <a:rPr lang="en-GB" sz="2800" b="1">
                <a:solidFill>
                  <a:schemeClr val="accent5">
                    <a:lumMod val="75000"/>
                  </a:schemeClr>
                </a:solidFill>
                <a:latin typeface="+mn-lt"/>
                <a:cs typeface="Helvetica" panose="020B0604020202020204" pitchFamily="34" charset="0"/>
              </a:rPr>
              <a:t>C:	</a:t>
            </a:r>
            <a:r>
              <a:rPr lang="en-GB" sz="2000">
                <a:latin typeface="+mn-lt"/>
                <a:cs typeface="Helvetica" panose="020B0604020202020204" pitchFamily="34" charset="0"/>
              </a:rPr>
              <a:t>Encourage use of NRT and arrange a prescription</a:t>
            </a:r>
          </a:p>
          <a:p>
            <a:pPr marL="587375" indent="-587375"/>
            <a:endParaRPr lang="en-GB">
              <a:latin typeface="+mn-lt"/>
            </a:endParaRPr>
          </a:p>
          <a:p>
            <a:endParaRPr lang="en-GB">
              <a:latin typeface="+mn-lt"/>
            </a:endParaRPr>
          </a:p>
          <a:p>
            <a:endParaRPr lang="en-GB">
              <a:latin typeface="+mn-lt"/>
            </a:endParaRPr>
          </a:p>
        </p:txBody>
      </p:sp>
    </p:spTree>
    <p:extLst>
      <p:ext uri="{BB962C8B-B14F-4D97-AF65-F5344CB8AC3E}">
        <p14:creationId xmlns:p14="http://schemas.microsoft.com/office/powerpoint/2010/main" val="75835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2">
                                            <p:txEl>
                                              <p:pRg st="4" end="4"/>
                                            </p:txEl>
                                          </p:spTgt>
                                        </p:tgtEl>
                                        <p:attrNameLst>
                                          <p:attrName>style.color</p:attrName>
                                        </p:attrNameLst>
                                      </p:cBhvr>
                                      <p:to>
                                        <a:schemeClr val="accent2"/>
                                      </p:to>
                                    </p:animClr>
                                  </p:childTnLst>
                                </p:cTn>
                              </p:par>
                              <p:par>
                                <p:cTn id="7" presetID="3" presetClass="emph" presetSubtype="2" fill="hold" nodeType="withEffect">
                                  <p:stCondLst>
                                    <p:cond delay="0"/>
                                  </p:stCondLst>
                                  <p:childTnLst>
                                    <p:animClr clrSpc="rgb" dir="cw">
                                      <p:cBhvr override="childStyle">
                                        <p:cTn id="8" dur="2000" fill="hold"/>
                                        <p:tgtEl>
                                          <p:spTgt spid="2">
                                            <p:txEl>
                                              <p:pRg st="6" end="6"/>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57C1F37B-23FC-5AB9-C408-C38508A21A60}"/>
              </a:ext>
            </a:extLst>
          </p:cNvPr>
          <p:cNvGrpSpPr/>
          <p:nvPr/>
        </p:nvGrpSpPr>
        <p:grpSpPr>
          <a:xfrm>
            <a:off x="0" y="-1"/>
            <a:ext cx="9144001" cy="6858000"/>
            <a:chOff x="0" y="0"/>
            <a:chExt cx="9144001" cy="6858000"/>
          </a:xfrm>
        </p:grpSpPr>
        <p:pic>
          <p:nvPicPr>
            <p:cNvPr id="5" name="smoke">
              <a:extLst>
                <a:ext uri="{FF2B5EF4-FFF2-40B4-BE49-F238E27FC236}">
                  <a16:creationId xmlns:a16="http://schemas.microsoft.com/office/drawing/2014/main" id="{15B47F37-51BD-CAF1-BD55-3C88E4FE3BE7}"/>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6" name="smoke">
              <a:extLst>
                <a:ext uri="{FF2B5EF4-FFF2-40B4-BE49-F238E27FC236}">
                  <a16:creationId xmlns:a16="http://schemas.microsoft.com/office/drawing/2014/main" id="{043C7346-6BBF-9040-A0D2-265E97E41A79}"/>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3" name="TextBox 2"/>
          <p:cNvSpPr txBox="1"/>
          <p:nvPr/>
        </p:nvSpPr>
        <p:spPr>
          <a:xfrm>
            <a:off x="17748" y="188640"/>
            <a:ext cx="8892480" cy="584775"/>
          </a:xfrm>
          <a:prstGeom prst="rect">
            <a:avLst/>
          </a:prstGeom>
          <a:noFill/>
        </p:spPr>
        <p:txBody>
          <a:bodyPr wrap="square" rtlCol="0">
            <a:spAutoFit/>
          </a:bodyPr>
          <a:lstStyle/>
          <a:p>
            <a:pPr algn="ctr"/>
            <a:r>
              <a:rPr lang="en-GB" sz="3200" b="1">
                <a:solidFill>
                  <a:schemeClr val="bg1"/>
                </a:solidFill>
                <a:latin typeface="Helvetica" panose="020B0604020202020204" pitchFamily="34" charset="0"/>
                <a:cs typeface="Helvetica" panose="020B0604020202020204" pitchFamily="34" charset="0"/>
              </a:rPr>
              <a:t>Q4.  Ward based review</a:t>
            </a:r>
          </a:p>
        </p:txBody>
      </p:sp>
      <p:sp>
        <p:nvSpPr>
          <p:cNvPr id="8" name="Rectangle 7">
            <a:extLst>
              <a:ext uri="{FF2B5EF4-FFF2-40B4-BE49-F238E27FC236}">
                <a16:creationId xmlns:a16="http://schemas.microsoft.com/office/drawing/2014/main" id="{8BD1B7DC-CAB5-A8BC-5A14-2298AF12E018}"/>
              </a:ext>
            </a:extLst>
          </p:cNvPr>
          <p:cNvSpPr/>
          <p:nvPr/>
        </p:nvSpPr>
        <p:spPr>
          <a:xfrm>
            <a:off x="1097280" y="1035539"/>
            <a:ext cx="6502400" cy="5293757"/>
          </a:xfrm>
          <a:prstGeom prst="rect">
            <a:avLst/>
          </a:prstGeom>
        </p:spPr>
        <p:txBody>
          <a:bodyPr wrap="square">
            <a:spAutoFit/>
          </a:bodyPr>
          <a:lstStyle/>
          <a:p>
            <a:r>
              <a:rPr lang="en-GB" sz="2000" b="1">
                <a:solidFill>
                  <a:schemeClr val="accent5">
                    <a:lumMod val="75000"/>
                  </a:schemeClr>
                </a:solidFill>
                <a:latin typeface="+mn-lt"/>
                <a:cs typeface="Helvetica" panose="020B0604020202020204" pitchFamily="34" charset="0"/>
              </a:rPr>
              <a:t>Carole is highly dependent on tobacco. She scores the lowest possible score for importance of quitting and motivation to quit</a:t>
            </a:r>
          </a:p>
          <a:p>
            <a:endParaRPr lang="en-GB" sz="2000">
              <a:latin typeface="+mn-lt"/>
              <a:cs typeface="Helvetica" panose="020B0604020202020204" pitchFamily="34" charset="0"/>
            </a:endParaRPr>
          </a:p>
          <a:p>
            <a:r>
              <a:rPr lang="en-GB" sz="2000" b="1">
                <a:latin typeface="+mn-lt"/>
                <a:cs typeface="Helvetica" panose="020B0604020202020204" pitchFamily="34" charset="0"/>
              </a:rPr>
              <a:t>How do you follow up on this?</a:t>
            </a:r>
          </a:p>
          <a:p>
            <a:endParaRPr lang="en-GB" sz="2000">
              <a:latin typeface="+mn-lt"/>
              <a:cs typeface="Helvetica" panose="020B0604020202020204" pitchFamily="34" charset="0"/>
            </a:endParaRPr>
          </a:p>
          <a:p>
            <a:r>
              <a:rPr lang="en-GB" sz="2800" b="1">
                <a:solidFill>
                  <a:srgbClr val="00A9CE">
                    <a:lumMod val="75000"/>
                  </a:srgbClr>
                </a:solidFill>
                <a:cs typeface="Helvetica" panose="020B0604020202020204" pitchFamily="34" charset="0"/>
              </a:rPr>
              <a:t>A:</a:t>
            </a:r>
            <a:r>
              <a:rPr lang="en-GB" sz="3600" b="1">
                <a:solidFill>
                  <a:srgbClr val="00A9CE">
                    <a:lumMod val="75000"/>
                  </a:srgbClr>
                </a:solidFill>
                <a:cs typeface="Helvetica" panose="020B0604020202020204" pitchFamily="34" charset="0"/>
              </a:rPr>
              <a:t>	</a:t>
            </a:r>
            <a:r>
              <a:rPr lang="en-GB" sz="2000">
                <a:solidFill>
                  <a:srgbClr val="414141"/>
                </a:solidFill>
                <a:cs typeface="Helvetica" panose="020B0604020202020204" pitchFamily="34" charset="0"/>
              </a:rPr>
              <a:t>Stop there, she has no interest in stopping smoking</a:t>
            </a:r>
          </a:p>
          <a:p>
            <a:pPr lvl="0"/>
            <a:endParaRPr lang="en-GB" sz="2800">
              <a:solidFill>
                <a:srgbClr val="414141"/>
              </a:solidFill>
              <a:cs typeface="Helvetica" panose="020B0604020202020204" pitchFamily="34" charset="0"/>
            </a:endParaRPr>
          </a:p>
          <a:p>
            <a:pPr lvl="0"/>
            <a:r>
              <a:rPr lang="en-GB" sz="2800" b="1">
                <a:solidFill>
                  <a:srgbClr val="00A9CE">
                    <a:lumMod val="75000"/>
                  </a:srgbClr>
                </a:solidFill>
                <a:cs typeface="Helvetica" panose="020B0604020202020204" pitchFamily="34" charset="0"/>
              </a:rPr>
              <a:t>B:</a:t>
            </a:r>
            <a:r>
              <a:rPr lang="en-GB" sz="3600" b="1">
                <a:solidFill>
                  <a:srgbClr val="00A9CE">
                    <a:lumMod val="75000"/>
                  </a:srgbClr>
                </a:solidFill>
                <a:cs typeface="Helvetica" panose="020B0604020202020204" pitchFamily="34" charset="0"/>
              </a:rPr>
              <a:t>	</a:t>
            </a:r>
            <a:r>
              <a:rPr lang="en-GB" sz="2000">
                <a:solidFill>
                  <a:srgbClr val="414141"/>
                </a:solidFill>
                <a:cs typeface="Helvetica" panose="020B0604020202020204" pitchFamily="34" charset="0"/>
              </a:rPr>
              <a:t>Try a different approach</a:t>
            </a:r>
          </a:p>
          <a:p>
            <a:pPr lvl="0"/>
            <a:endParaRPr lang="en-GB" sz="2800" b="1">
              <a:solidFill>
                <a:srgbClr val="00A9CE">
                  <a:lumMod val="75000"/>
                </a:srgbClr>
              </a:solidFill>
              <a:cs typeface="Helvetica" panose="020B0604020202020204" pitchFamily="34" charset="0"/>
            </a:endParaRPr>
          </a:p>
          <a:p>
            <a:pPr lvl="0"/>
            <a:r>
              <a:rPr lang="en-GB" sz="2800" b="1">
                <a:solidFill>
                  <a:srgbClr val="00A9CE">
                    <a:lumMod val="75000"/>
                  </a:srgbClr>
                </a:solidFill>
                <a:cs typeface="Helvetica" panose="020B0604020202020204" pitchFamily="34" charset="0"/>
              </a:rPr>
              <a:t>C:</a:t>
            </a:r>
            <a:r>
              <a:rPr lang="en-GB" sz="3600" b="1">
                <a:solidFill>
                  <a:srgbClr val="00A9CE">
                    <a:lumMod val="75000"/>
                  </a:srgbClr>
                </a:solidFill>
                <a:cs typeface="Helvetica" panose="020B0604020202020204" pitchFamily="34" charset="0"/>
              </a:rPr>
              <a:t>	</a:t>
            </a:r>
            <a:r>
              <a:rPr lang="en-GB" sz="2000">
                <a:solidFill>
                  <a:srgbClr val="414141"/>
                </a:solidFill>
                <a:cs typeface="Helvetica" panose="020B0604020202020204" pitchFamily="34" charset="0"/>
              </a:rPr>
              <a:t>Encourage use of NRT and arrange a prescription</a:t>
            </a:r>
          </a:p>
          <a:p>
            <a:pPr marL="587375" indent="-587375"/>
            <a:endParaRPr lang="en-GB">
              <a:latin typeface="+mn-lt"/>
            </a:endParaRPr>
          </a:p>
          <a:p>
            <a:endParaRPr lang="en-GB">
              <a:latin typeface="+mn-lt"/>
            </a:endParaRPr>
          </a:p>
          <a:p>
            <a:endParaRPr lang="en-GB">
              <a:latin typeface="+mn-lt"/>
            </a:endParaRPr>
          </a:p>
        </p:txBody>
      </p:sp>
    </p:spTree>
    <p:extLst>
      <p:ext uri="{BB962C8B-B14F-4D97-AF65-F5344CB8AC3E}">
        <p14:creationId xmlns:p14="http://schemas.microsoft.com/office/powerpoint/2010/main" val="1022341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715879" y="1681368"/>
            <a:ext cx="7432441"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342900" indent="-342900" eaLnBrk="1" hangingPunct="1">
              <a:lnSpc>
                <a:spcPts val="2800"/>
              </a:lnSpc>
              <a:spcBef>
                <a:spcPts val="500"/>
              </a:spcBef>
              <a:spcAft>
                <a:spcPts val="500"/>
              </a:spcAft>
              <a:buClr>
                <a:schemeClr val="accent3"/>
              </a:buClr>
              <a:buSzPct val="120000"/>
              <a:buFont typeface="Arial" panose="020B0604020202020204" pitchFamily="34" charset="0"/>
              <a:buChar char="■"/>
              <a:defRPr/>
            </a:pPr>
            <a:r>
              <a:rPr lang="en-GB" altLang="en-US" sz="2000">
                <a:latin typeface="Arial" panose="020B0604020202020204" pitchFamily="34" charset="0"/>
                <a:cs typeface="Arial" panose="020B0604020202020204" pitchFamily="34" charset="0"/>
              </a:rPr>
              <a:t>Only area in her life where she felt in control  </a:t>
            </a:r>
          </a:p>
          <a:p>
            <a:pPr marL="342900" indent="-342900" eaLnBrk="1" hangingPunct="1">
              <a:lnSpc>
                <a:spcPts val="2800"/>
              </a:lnSpc>
              <a:spcBef>
                <a:spcPts val="500"/>
              </a:spcBef>
              <a:spcAft>
                <a:spcPts val="500"/>
              </a:spcAft>
              <a:buClr>
                <a:schemeClr val="accent3"/>
              </a:buClr>
              <a:buSzPct val="120000"/>
              <a:buFont typeface="Arial" panose="020B0604020202020204" pitchFamily="34" charset="0"/>
              <a:buChar char="■"/>
              <a:defRPr/>
            </a:pPr>
            <a:r>
              <a:rPr lang="en-GB" altLang="en-US" sz="2000">
                <a:latin typeface="Arial" panose="020B0604020202020204" pitchFamily="34" charset="0"/>
                <a:cs typeface="Arial" panose="020B0604020202020204" pitchFamily="34" charset="0"/>
              </a:rPr>
              <a:t>Explored further feelings of control and paradox of control in relation to her high level of nicotine dependence</a:t>
            </a:r>
          </a:p>
          <a:p>
            <a:pPr marL="342900" indent="-342900" eaLnBrk="1" hangingPunct="1">
              <a:lnSpc>
                <a:spcPts val="2800"/>
              </a:lnSpc>
              <a:spcBef>
                <a:spcPts val="500"/>
              </a:spcBef>
              <a:spcAft>
                <a:spcPts val="500"/>
              </a:spcAft>
              <a:buClr>
                <a:schemeClr val="accent3"/>
              </a:buClr>
              <a:buSzPct val="120000"/>
              <a:buFont typeface="Arial" panose="020B0604020202020204" pitchFamily="34" charset="0"/>
              <a:buChar char="■"/>
              <a:defRPr/>
            </a:pPr>
            <a:r>
              <a:rPr lang="en-GB" altLang="en-US" sz="2000">
                <a:latin typeface="Arial" panose="020B0604020202020204" pitchFamily="34" charset="0"/>
                <a:cs typeface="Arial" panose="020B0604020202020204" pitchFamily="34" charset="0"/>
              </a:rPr>
              <a:t>Suggested ‘trying’ NRT to help manage cravings ‒ she agreed</a:t>
            </a:r>
          </a:p>
          <a:p>
            <a:pPr marL="342900" indent="-342900" eaLnBrk="1" hangingPunct="1">
              <a:lnSpc>
                <a:spcPts val="2800"/>
              </a:lnSpc>
              <a:spcBef>
                <a:spcPts val="500"/>
              </a:spcBef>
              <a:spcAft>
                <a:spcPts val="500"/>
              </a:spcAft>
              <a:buClr>
                <a:schemeClr val="accent3"/>
              </a:buClr>
              <a:buSzPct val="120000"/>
              <a:buFont typeface="Arial" panose="020B0604020202020204" pitchFamily="34" charset="0"/>
              <a:buChar char="■"/>
              <a:defRPr/>
            </a:pPr>
            <a:r>
              <a:rPr lang="en-GB" altLang="en-US" sz="2000">
                <a:latin typeface="Arial" panose="020B0604020202020204" pitchFamily="34" charset="0"/>
                <a:cs typeface="Arial" panose="020B0604020202020204" pitchFamily="34" charset="0"/>
              </a:rPr>
              <a:t>Focused on immediate situation ‒ a measured approach which helped make her more comfortable</a:t>
            </a:r>
          </a:p>
          <a:p>
            <a:pPr marL="342900" indent="-342900" eaLnBrk="1" hangingPunct="1">
              <a:lnSpc>
                <a:spcPts val="2800"/>
              </a:lnSpc>
              <a:spcBef>
                <a:spcPts val="500"/>
              </a:spcBef>
              <a:spcAft>
                <a:spcPts val="500"/>
              </a:spcAft>
              <a:buClr>
                <a:schemeClr val="accent3"/>
              </a:buClr>
              <a:buSzPct val="120000"/>
              <a:buFont typeface="Arial" panose="020B0604020202020204" pitchFamily="34" charset="0"/>
              <a:buChar char="■"/>
              <a:defRPr/>
            </a:pPr>
            <a:r>
              <a:rPr lang="en-GB" altLang="en-US" sz="2000">
                <a:latin typeface="Arial" panose="020B0604020202020204" pitchFamily="34" charset="0"/>
                <a:cs typeface="Arial" panose="020B0604020202020204" pitchFamily="34" charset="0"/>
              </a:rPr>
              <a:t>She was discharged with medication and followed up with scheduled phone calls</a:t>
            </a:r>
          </a:p>
        </p:txBody>
      </p:sp>
      <p:sp>
        <p:nvSpPr>
          <p:cNvPr id="3" name="Footer Placeholder 3">
            <a:extLst>
              <a:ext uri="{FF2B5EF4-FFF2-40B4-BE49-F238E27FC236}">
                <a16:creationId xmlns:a16="http://schemas.microsoft.com/office/drawing/2014/main" id="{867E8162-7216-ED2D-2AA2-AF8881346AEF}"/>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5" name="Title 1">
            <a:extLst>
              <a:ext uri="{FF2B5EF4-FFF2-40B4-BE49-F238E27FC236}">
                <a16:creationId xmlns:a16="http://schemas.microsoft.com/office/drawing/2014/main" id="{BBEEC999-D37C-4066-5DC0-510C518F35DC}"/>
              </a:ext>
            </a:extLst>
          </p:cNvPr>
          <p:cNvSpPr>
            <a:spLocks noGrp="1"/>
          </p:cNvSpPr>
          <p:nvPr>
            <p:ph type="title"/>
          </p:nvPr>
        </p:nvSpPr>
        <p:spPr>
          <a:xfrm>
            <a:off x="590550" y="152400"/>
            <a:ext cx="7962900" cy="1066800"/>
          </a:xfrm>
        </p:spPr>
        <p:txBody>
          <a:bodyPr/>
          <a:lstStyle/>
          <a:p>
            <a:r>
              <a:rPr lang="en-GB"/>
              <a:t>Case study Carole: complex case scenario</a:t>
            </a:r>
          </a:p>
        </p:txBody>
      </p:sp>
    </p:spTree>
    <p:extLst>
      <p:ext uri="{BB962C8B-B14F-4D97-AF65-F5344CB8AC3E}">
        <p14:creationId xmlns:p14="http://schemas.microsoft.com/office/powerpoint/2010/main" val="3345326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00EB0-FC99-B57C-BD02-661928E94D4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15A2E1D-24B6-6047-AFD0-310D974DC093}"/>
              </a:ext>
            </a:extLst>
          </p:cNvPr>
          <p:cNvSpPr txBox="1"/>
          <p:nvPr/>
        </p:nvSpPr>
        <p:spPr>
          <a:xfrm>
            <a:off x="0" y="116632"/>
            <a:ext cx="9144000" cy="584775"/>
          </a:xfrm>
          <a:prstGeom prst="rect">
            <a:avLst/>
          </a:prstGeom>
          <a:noFill/>
        </p:spPr>
        <p:txBody>
          <a:bodyPr wrap="square" rtlCol="0">
            <a:spAutoFit/>
          </a:bodyPr>
          <a:lstStyle/>
          <a:p>
            <a:pPr algn="ctr"/>
            <a:r>
              <a:rPr lang="en-GB" sz="3200" b="1">
                <a:solidFill>
                  <a:schemeClr val="bg1"/>
                </a:solidFill>
                <a:latin typeface="Helvetica" panose="020B0604020202020204" pitchFamily="34" charset="0"/>
                <a:cs typeface="Helvetica" panose="020B0604020202020204" pitchFamily="34" charset="0"/>
              </a:rPr>
              <a:t>Treating routine cases</a:t>
            </a:r>
          </a:p>
        </p:txBody>
      </p:sp>
      <p:sp>
        <p:nvSpPr>
          <p:cNvPr id="2" name="TextBox 1">
            <a:extLst>
              <a:ext uri="{FF2B5EF4-FFF2-40B4-BE49-F238E27FC236}">
                <a16:creationId xmlns:a16="http://schemas.microsoft.com/office/drawing/2014/main" id="{3EA49729-4000-9D06-2874-0D6B32B51A3D}"/>
              </a:ext>
            </a:extLst>
          </p:cNvPr>
          <p:cNvSpPr txBox="1"/>
          <p:nvPr/>
        </p:nvSpPr>
        <p:spPr>
          <a:xfrm>
            <a:off x="976091" y="862836"/>
            <a:ext cx="7619269" cy="5878532"/>
          </a:xfrm>
          <a:prstGeom prst="rect">
            <a:avLst/>
          </a:prstGeom>
          <a:noFill/>
        </p:spPr>
        <p:txBody>
          <a:bodyPr wrap="square" rtlCol="0">
            <a:spAutoFit/>
          </a:bodyPr>
          <a:lstStyle/>
          <a:p>
            <a:pPr marL="342900" indent="-342900">
              <a:buClr>
                <a:schemeClr val="accent3"/>
              </a:buClr>
              <a:buSzPct val="120000"/>
              <a:buFont typeface="Arial" panose="020B0604020202020204" pitchFamily="34" charset="0"/>
              <a:buChar char="■"/>
            </a:pPr>
            <a:r>
              <a:rPr lang="en-GB" sz="2000" b="1">
                <a:solidFill>
                  <a:srgbClr val="0072CF"/>
                </a:solidFill>
                <a:latin typeface="Helvetica" panose="020B0604020202020204" pitchFamily="34" charset="0"/>
                <a:cs typeface="Helvetica" panose="020B0604020202020204" pitchFamily="34" charset="0"/>
              </a:rPr>
              <a:t>Develop a relationship with patients </a:t>
            </a:r>
            <a:r>
              <a:rPr lang="en-GB" sz="2000">
                <a:latin typeface="Helvetica" panose="020B0604020202020204" pitchFamily="34" charset="0"/>
                <a:cs typeface="Helvetica" panose="020B0604020202020204" pitchFamily="34" charset="0"/>
              </a:rPr>
              <a:t>– those with long-term conditions are prone to relapse</a:t>
            </a:r>
          </a:p>
          <a:p>
            <a:pPr marL="342900" indent="-342900">
              <a:buClr>
                <a:schemeClr val="accent3"/>
              </a:buClr>
              <a:buSzPct val="120000"/>
              <a:buFont typeface="Arial" panose="020B0604020202020204" pitchFamily="34" charset="0"/>
              <a:buChar char="■"/>
            </a:pPr>
            <a:endParaRPr lang="en-GB" sz="2000">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a:latin typeface="Helvetica" panose="020B0604020202020204" pitchFamily="34" charset="0"/>
                <a:cs typeface="Helvetica" panose="020B0604020202020204" pitchFamily="34" charset="0"/>
              </a:rPr>
              <a:t>Key skills – </a:t>
            </a:r>
            <a:r>
              <a:rPr lang="en-GB" sz="2000" b="1">
                <a:solidFill>
                  <a:srgbClr val="0072CF"/>
                </a:solidFill>
                <a:latin typeface="Helvetica" panose="020B0604020202020204" pitchFamily="34" charset="0"/>
                <a:cs typeface="Helvetica" panose="020B0604020202020204" pitchFamily="34" charset="0"/>
              </a:rPr>
              <a:t>developing rapport, active listening, paraphrasing, reflecting </a:t>
            </a:r>
          </a:p>
          <a:p>
            <a:pPr marL="342900" indent="-342900">
              <a:buClr>
                <a:schemeClr val="accent3"/>
              </a:buClr>
              <a:buSzPct val="120000"/>
              <a:buFont typeface="Arial" panose="020B0604020202020204" pitchFamily="34" charset="0"/>
              <a:buChar char="■"/>
            </a:pPr>
            <a:endParaRPr lang="en-GB" sz="2000">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a:latin typeface="Helvetica" panose="020B0604020202020204" pitchFamily="34" charset="0"/>
                <a:cs typeface="Helvetica" panose="020B0604020202020204" pitchFamily="34" charset="0"/>
              </a:rPr>
              <a:t>Treat the </a:t>
            </a:r>
            <a:r>
              <a:rPr lang="en-GB" sz="2000" b="1">
                <a:solidFill>
                  <a:srgbClr val="0072CF"/>
                </a:solidFill>
                <a:latin typeface="Helvetica" panose="020B0604020202020204" pitchFamily="34" charset="0"/>
                <a:cs typeface="Helvetica" panose="020B0604020202020204" pitchFamily="34" charset="0"/>
              </a:rPr>
              <a:t>patient as a partner </a:t>
            </a:r>
            <a:r>
              <a:rPr lang="en-GB" sz="2000">
                <a:latin typeface="Helvetica" panose="020B0604020202020204" pitchFamily="34" charset="0"/>
                <a:cs typeface="Helvetica" panose="020B0604020202020204" pitchFamily="34" charset="0"/>
              </a:rPr>
              <a:t>in the treatment process</a:t>
            </a:r>
          </a:p>
          <a:p>
            <a:pPr marL="342900" indent="-342900">
              <a:buClr>
                <a:schemeClr val="accent3"/>
              </a:buClr>
              <a:buSzPct val="120000"/>
              <a:buFont typeface="Arial" panose="020B0604020202020204" pitchFamily="34" charset="0"/>
              <a:buChar char="■"/>
            </a:pPr>
            <a:endParaRPr lang="en-GB" sz="2000">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a:latin typeface="Helvetica" panose="020B0604020202020204" pitchFamily="34" charset="0"/>
                <a:cs typeface="Helvetica" panose="020B0604020202020204" pitchFamily="34" charset="0"/>
              </a:rPr>
              <a:t>Seek the </a:t>
            </a:r>
            <a:r>
              <a:rPr lang="en-GB" sz="2000" b="1">
                <a:solidFill>
                  <a:srgbClr val="0072CF"/>
                </a:solidFill>
                <a:latin typeface="Helvetica" panose="020B0604020202020204" pitchFamily="34" charset="0"/>
                <a:cs typeface="Helvetica" panose="020B0604020202020204" pitchFamily="34" charset="0"/>
              </a:rPr>
              <a:t>patient’s opinion</a:t>
            </a:r>
          </a:p>
          <a:p>
            <a:pPr marL="342900" indent="-342900">
              <a:buClr>
                <a:schemeClr val="accent3"/>
              </a:buClr>
              <a:buSzPct val="120000"/>
              <a:buFont typeface="Arial" panose="020B0604020202020204" pitchFamily="34" charset="0"/>
              <a:buChar char="■"/>
            </a:pPr>
            <a:endParaRPr lang="en-GB" sz="2000">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b="1">
                <a:solidFill>
                  <a:srgbClr val="0072CF"/>
                </a:solidFill>
                <a:latin typeface="Helvetica" panose="020B0604020202020204" pitchFamily="34" charset="0"/>
                <a:cs typeface="Helvetica" panose="020B0604020202020204" pitchFamily="34" charset="0"/>
              </a:rPr>
              <a:t>Acknowledge any barriers</a:t>
            </a:r>
          </a:p>
          <a:p>
            <a:pPr marL="342900" indent="-342900">
              <a:buClr>
                <a:schemeClr val="accent3"/>
              </a:buClr>
              <a:buSzPct val="120000"/>
              <a:buFont typeface="Arial" panose="020B0604020202020204" pitchFamily="34" charset="0"/>
              <a:buChar char="■"/>
            </a:pPr>
            <a:endParaRPr lang="en-GB" sz="2000" b="1">
              <a:solidFill>
                <a:schemeClr val="accent5">
                  <a:lumMod val="75000"/>
                </a:schemeClr>
              </a:solidFill>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a:solidFill>
                  <a:srgbClr val="000000"/>
                </a:solidFill>
                <a:latin typeface="Helvetica" panose="020B0604020202020204" pitchFamily="34" charset="0"/>
                <a:cs typeface="Helvetica" panose="020B0604020202020204" pitchFamily="34" charset="0"/>
              </a:rPr>
              <a:t>Remain</a:t>
            </a:r>
            <a:r>
              <a:rPr lang="en-GB" sz="2000" b="1">
                <a:solidFill>
                  <a:schemeClr val="accent5">
                    <a:lumMod val="75000"/>
                  </a:schemeClr>
                </a:solidFill>
                <a:latin typeface="Helvetica" panose="020B0604020202020204" pitchFamily="34" charset="0"/>
                <a:cs typeface="Helvetica" panose="020B0604020202020204" pitchFamily="34" charset="0"/>
              </a:rPr>
              <a:t> </a:t>
            </a:r>
            <a:r>
              <a:rPr lang="en-GB" sz="2000" b="1">
                <a:solidFill>
                  <a:srgbClr val="0072CF"/>
                </a:solidFill>
                <a:latin typeface="Helvetica" panose="020B0604020202020204" pitchFamily="34" charset="0"/>
                <a:cs typeface="Helvetica" panose="020B0604020202020204" pitchFamily="34" charset="0"/>
              </a:rPr>
              <a:t>non-judgmental</a:t>
            </a:r>
            <a:r>
              <a:rPr lang="en-GB" sz="2000" b="1">
                <a:solidFill>
                  <a:schemeClr val="accent5">
                    <a:lumMod val="75000"/>
                  </a:schemeClr>
                </a:solidFill>
                <a:latin typeface="Helvetica" panose="020B0604020202020204" pitchFamily="34" charset="0"/>
                <a:cs typeface="Helvetica" panose="020B0604020202020204" pitchFamily="34" charset="0"/>
              </a:rPr>
              <a:t> </a:t>
            </a:r>
            <a:r>
              <a:rPr lang="en-GB" sz="2000">
                <a:latin typeface="Helvetica" panose="020B0604020202020204" pitchFamily="34" charset="0"/>
                <a:cs typeface="Helvetica" panose="020B0604020202020204" pitchFamily="34" charset="0"/>
              </a:rPr>
              <a:t>–</a:t>
            </a:r>
            <a:r>
              <a:rPr lang="en-GB" sz="2000" b="1">
                <a:solidFill>
                  <a:schemeClr val="accent5">
                    <a:lumMod val="75000"/>
                  </a:schemeClr>
                </a:solidFill>
                <a:latin typeface="Helvetica" panose="020B0604020202020204" pitchFamily="34" charset="0"/>
                <a:cs typeface="Helvetica" panose="020B0604020202020204" pitchFamily="34" charset="0"/>
              </a:rPr>
              <a:t> </a:t>
            </a:r>
            <a:r>
              <a:rPr lang="en-GB" sz="2000">
                <a:solidFill>
                  <a:srgbClr val="000000"/>
                </a:solidFill>
                <a:latin typeface="Helvetica" panose="020B0604020202020204" pitchFamily="34" charset="0"/>
                <a:cs typeface="Helvetica" panose="020B0604020202020204" pitchFamily="34" charset="0"/>
              </a:rPr>
              <a:t>stay positive and supportive</a:t>
            </a:r>
          </a:p>
          <a:p>
            <a:pPr marL="342900" indent="-342900">
              <a:buClr>
                <a:schemeClr val="accent3"/>
              </a:buClr>
              <a:buSzPct val="120000"/>
              <a:buFont typeface="Arial" panose="020B0604020202020204" pitchFamily="34" charset="0"/>
              <a:buChar char="■"/>
            </a:pPr>
            <a:endParaRPr lang="en-GB" sz="2000">
              <a:solidFill>
                <a:srgbClr val="000000"/>
              </a:solidFill>
              <a:latin typeface="Helvetica" panose="020B0604020202020204" pitchFamily="34" charset="0"/>
              <a:cs typeface="Helvetica" panose="020B0604020202020204" pitchFamily="34" charset="0"/>
            </a:endParaRPr>
          </a:p>
          <a:p>
            <a:pPr marL="342900" indent="-342900">
              <a:buClr>
                <a:schemeClr val="accent3"/>
              </a:buClr>
              <a:buSzPct val="120000"/>
              <a:buFont typeface="Arial" panose="020B0604020202020204" pitchFamily="34" charset="0"/>
              <a:buChar char="■"/>
            </a:pPr>
            <a:r>
              <a:rPr lang="en-GB" sz="2000" b="1">
                <a:solidFill>
                  <a:srgbClr val="0072CF"/>
                </a:solidFill>
                <a:latin typeface="Helvetica" panose="020B0604020202020204" pitchFamily="34" charset="0"/>
                <a:cs typeface="Helvetica" panose="020B0604020202020204" pitchFamily="34" charset="0"/>
              </a:rPr>
              <a:t>Leave the door open </a:t>
            </a:r>
            <a:r>
              <a:rPr lang="en-GB" sz="2000">
                <a:latin typeface="Helvetica" panose="020B0604020202020204" pitchFamily="34" charset="0"/>
                <a:cs typeface="Helvetica" panose="020B0604020202020204" pitchFamily="34" charset="0"/>
              </a:rPr>
              <a:t>–</a:t>
            </a:r>
            <a:r>
              <a:rPr lang="en-GB" sz="2000" b="1">
                <a:solidFill>
                  <a:schemeClr val="accent5">
                    <a:lumMod val="75000"/>
                  </a:schemeClr>
                </a:solidFill>
                <a:latin typeface="Helvetica" panose="020B0604020202020204" pitchFamily="34" charset="0"/>
                <a:cs typeface="Helvetica" panose="020B0604020202020204" pitchFamily="34" charset="0"/>
              </a:rPr>
              <a:t> </a:t>
            </a:r>
            <a:r>
              <a:rPr lang="en-GB" sz="2000">
                <a:solidFill>
                  <a:srgbClr val="000000"/>
                </a:solidFill>
                <a:latin typeface="Helvetica" panose="020B0604020202020204" pitchFamily="34" charset="0"/>
                <a:cs typeface="Helvetica" panose="020B0604020202020204" pitchFamily="34" charset="0"/>
              </a:rPr>
              <a:t>Make sure patients know how to access support</a:t>
            </a:r>
          </a:p>
          <a:p>
            <a:pPr marL="342900" indent="-342900">
              <a:buFont typeface="Wingdings" pitchFamily="2" charset="2"/>
              <a:buChar char="§"/>
            </a:pPr>
            <a:endParaRPr lang="en-GB" sz="2000"/>
          </a:p>
          <a:p>
            <a:pPr marL="285750" indent="-285750">
              <a:buFont typeface="Wingdings" pitchFamily="2" charset="2"/>
              <a:buChar char="§"/>
            </a:pPr>
            <a:endParaRPr lang="en-GB"/>
          </a:p>
          <a:p>
            <a:endParaRPr lang="en-GB"/>
          </a:p>
        </p:txBody>
      </p:sp>
    </p:spTree>
    <p:extLst>
      <p:ext uri="{BB962C8B-B14F-4D97-AF65-F5344CB8AC3E}">
        <p14:creationId xmlns:p14="http://schemas.microsoft.com/office/powerpoint/2010/main" val="643036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CEF5F03D-F6E7-D9E8-0BC0-6CFAB1F8A63A}"/>
              </a:ext>
            </a:extLst>
          </p:cNvPr>
          <p:cNvSpPr txBox="1">
            <a:spLocks/>
          </p:cNvSpPr>
          <p:nvPr/>
        </p:nvSpPr>
        <p:spPr bwMode="auto">
          <a:xfrm>
            <a:off x="608912" y="559285"/>
            <a:ext cx="7638385"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tabLst>
                <a:tab pos="301625" algn="l"/>
              </a:tabLst>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spcBef>
                <a:spcPts val="900"/>
              </a:spcBef>
              <a:spcAft>
                <a:spcPts val="900"/>
              </a:spcAft>
              <a:buFont typeface="+mj-lt"/>
              <a:buAutoNum type="arabicPeriod"/>
            </a:pPr>
            <a:endParaRPr lang="en-US" i="1" dirty="0"/>
          </a:p>
          <a:p>
            <a:pPr marL="342900" indent="-342900">
              <a:spcBef>
                <a:spcPts val="900"/>
              </a:spcBef>
              <a:spcAft>
                <a:spcPts val="900"/>
              </a:spcAft>
              <a:buFont typeface="Lucida Grande" panose="020B0600040502020204" pitchFamily="34" charset="0"/>
              <a:buAutoNum type="arabicPeriod"/>
            </a:pPr>
            <a:endParaRPr lang="en-US" i="1" dirty="0">
              <a:latin typeface="Arial"/>
              <a:cs typeface="Arial"/>
            </a:endParaRPr>
          </a:p>
          <a:p>
            <a:pPr marL="342900" indent="-342900">
              <a:spcBef>
                <a:spcPts val="900"/>
              </a:spcBef>
              <a:spcAft>
                <a:spcPts val="900"/>
              </a:spcAft>
              <a:buAutoNum type="arabicPeriod"/>
            </a:pPr>
            <a:r>
              <a:rPr lang="en-US" b="1" dirty="0">
                <a:solidFill>
                  <a:srgbClr val="0070C0"/>
                </a:solidFill>
                <a:latin typeface="Arial"/>
                <a:cs typeface="Arial"/>
              </a:rPr>
              <a:t>“</a:t>
            </a:r>
            <a:r>
              <a:rPr lang="en-US" b="1" dirty="0">
                <a:solidFill>
                  <a:srgbClr val="0070C0"/>
                </a:solidFill>
                <a:latin typeface="Arial"/>
                <a:ea typeface="Calibri"/>
                <a:cs typeface="Arial"/>
              </a:rPr>
              <a:t>Stopping smoking is the last thing on my mind right now!”</a:t>
            </a:r>
            <a:endParaRPr lang="en-GB" b="1" dirty="0">
              <a:solidFill>
                <a:srgbClr val="0070C0"/>
              </a:solidFill>
              <a:latin typeface="Arial"/>
              <a:ea typeface="Calibri"/>
              <a:cs typeface="Arial"/>
            </a:endParaRPr>
          </a:p>
          <a:p>
            <a:pPr marL="342900" indent="-342900">
              <a:spcBef>
                <a:spcPts val="900"/>
              </a:spcBef>
              <a:spcAft>
                <a:spcPts val="900"/>
              </a:spcAft>
              <a:buAutoNum type="arabicPeriod"/>
            </a:pPr>
            <a:r>
              <a:rPr lang="en-GB" b="1" dirty="0">
                <a:solidFill>
                  <a:srgbClr val="0070C0"/>
                </a:solidFill>
                <a:latin typeface="Arial"/>
                <a:ea typeface="Calibri"/>
                <a:cs typeface="Arial"/>
              </a:rPr>
              <a:t>“I used to smoke a lot. But I’ve cut down to just a few cigarettes a day. I am not willing to give those up.” </a:t>
            </a:r>
            <a:endParaRPr lang="en-US" i="1" dirty="0">
              <a:solidFill>
                <a:srgbClr val="414141"/>
              </a:solidFill>
              <a:latin typeface="Arial"/>
              <a:ea typeface="Calibri"/>
              <a:cs typeface="Arial"/>
            </a:endParaRPr>
          </a:p>
          <a:p>
            <a:pPr marL="342900" indent="-342900">
              <a:spcBef>
                <a:spcPts val="900"/>
              </a:spcBef>
              <a:spcAft>
                <a:spcPts val="900"/>
              </a:spcAft>
              <a:buAutoNum type="arabicPeriod"/>
            </a:pPr>
            <a:r>
              <a:rPr lang="en-US" b="1" dirty="0">
                <a:solidFill>
                  <a:srgbClr val="0070C0"/>
                </a:solidFill>
                <a:latin typeface="Arial"/>
                <a:ea typeface="Calibri"/>
                <a:cs typeface="Arial"/>
              </a:rPr>
              <a:t>“Don’t waste your time on me. The first thing I am going to do when I get out of here is have a cigarette.”</a:t>
            </a:r>
            <a:endParaRPr lang="en-US" sz="1200" b="1" dirty="0">
              <a:solidFill>
                <a:srgbClr val="0070C0"/>
              </a:solidFill>
              <a:latin typeface="Arial"/>
              <a:ea typeface="Calibri"/>
              <a:cs typeface="Arial"/>
            </a:endParaRPr>
          </a:p>
          <a:p>
            <a:pPr marL="342900" indent="-342900">
              <a:spcBef>
                <a:spcPts val="900"/>
              </a:spcBef>
              <a:spcAft>
                <a:spcPts val="900"/>
              </a:spcAft>
              <a:buAutoNum type="arabicPeriod"/>
            </a:pPr>
            <a:r>
              <a:rPr lang="en-US" b="1" dirty="0">
                <a:solidFill>
                  <a:srgbClr val="0070C0"/>
                </a:solidFill>
                <a:latin typeface="Arial"/>
                <a:ea typeface="Calibri"/>
                <a:cs typeface="Arial"/>
              </a:rPr>
              <a:t>“</a:t>
            </a:r>
            <a:r>
              <a:rPr lang="en-US" b="1" dirty="0">
                <a:solidFill>
                  <a:srgbClr val="0070C0"/>
                </a:solidFill>
                <a:latin typeface="Arial"/>
                <a:cs typeface="Arial"/>
              </a:rPr>
              <a:t>And what do you know about my smoking and my life? Have you ever smoked?”</a:t>
            </a:r>
            <a:endParaRPr lang="en-US" b="1" dirty="0">
              <a:solidFill>
                <a:srgbClr val="0070C0"/>
              </a:solidFill>
            </a:endParaRPr>
          </a:p>
          <a:p>
            <a:pPr marL="342900" indent="-342900">
              <a:spcBef>
                <a:spcPts val="900"/>
              </a:spcBef>
              <a:spcAft>
                <a:spcPts val="900"/>
              </a:spcAft>
              <a:buAutoNum type="arabicPeriod"/>
            </a:pPr>
            <a:endParaRPr lang="en-US" i="1" dirty="0">
              <a:latin typeface="Arial"/>
              <a:cs typeface="Arial"/>
            </a:endParaRPr>
          </a:p>
          <a:p>
            <a:pPr marL="342900" indent="-342900">
              <a:spcBef>
                <a:spcPts val="900"/>
              </a:spcBef>
              <a:spcAft>
                <a:spcPts val="900"/>
              </a:spcAft>
              <a:buAutoNum type="arabicPeriod"/>
            </a:pPr>
            <a:endParaRPr lang="en-US" i="1" dirty="0">
              <a:latin typeface="Arial"/>
              <a:cs typeface="Arial"/>
            </a:endParaRPr>
          </a:p>
        </p:txBody>
      </p:sp>
      <p:sp>
        <p:nvSpPr>
          <p:cNvPr id="8" name="Title 1">
            <a:extLst>
              <a:ext uri="{FF2B5EF4-FFF2-40B4-BE49-F238E27FC236}">
                <a16:creationId xmlns:a16="http://schemas.microsoft.com/office/drawing/2014/main" id="{C4A0A375-B1F2-B608-91C6-0F1A980225B7}"/>
              </a:ext>
            </a:extLst>
          </p:cNvPr>
          <p:cNvSpPr>
            <a:spLocks noGrp="1"/>
          </p:cNvSpPr>
          <p:nvPr>
            <p:ph type="title"/>
          </p:nvPr>
        </p:nvSpPr>
        <p:spPr>
          <a:xfrm>
            <a:off x="571500" y="152400"/>
            <a:ext cx="7962900" cy="1066800"/>
          </a:xfrm>
        </p:spPr>
        <p:txBody>
          <a:bodyPr/>
          <a:lstStyle/>
          <a:p>
            <a:r>
              <a:rPr lang="en-US"/>
              <a:t>Applying skills to practice</a:t>
            </a:r>
          </a:p>
        </p:txBody>
      </p:sp>
      <p:sp>
        <p:nvSpPr>
          <p:cNvPr id="3" name="Footer Placeholder 3">
            <a:extLst>
              <a:ext uri="{FF2B5EF4-FFF2-40B4-BE49-F238E27FC236}">
                <a16:creationId xmlns:a16="http://schemas.microsoft.com/office/drawing/2014/main" id="{2185F4D0-7F67-D861-7CAE-67EA780B0414}"/>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1"/>
                </a:solidFill>
                <a:latin typeface="Century Gothic" panose="020B0502020202020204" pitchFamily="34" charset="0"/>
              </a:rPr>
              <a:t>Inpatient Tobacco Dependence Treatment Training Programme</a:t>
            </a:r>
          </a:p>
        </p:txBody>
      </p:sp>
      <p:sp>
        <p:nvSpPr>
          <p:cNvPr id="4" name="TextBox 3">
            <a:extLst>
              <a:ext uri="{FF2B5EF4-FFF2-40B4-BE49-F238E27FC236}">
                <a16:creationId xmlns:a16="http://schemas.microsoft.com/office/drawing/2014/main" id="{00BC3539-AE06-29C7-C22D-8078FF942849}"/>
              </a:ext>
            </a:extLst>
          </p:cNvPr>
          <p:cNvSpPr txBox="1"/>
          <p:nvPr/>
        </p:nvSpPr>
        <p:spPr bwMode="auto">
          <a:xfrm>
            <a:off x="6421264" y="4873000"/>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dirty="0">
                <a:ln>
                  <a:noFill/>
                </a:ln>
                <a:solidFill>
                  <a:schemeClr val="bg2"/>
                </a:solidFill>
                <a:effectLst/>
                <a:uLnTx/>
                <a:uFillTx/>
                <a:latin typeface="+mn-lt"/>
              </a:rPr>
              <a:t>Module 11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Handout </a:t>
            </a:r>
            <a:r>
              <a:rPr lang="en-US" sz="2000" dirty="0">
                <a:solidFill>
                  <a:schemeClr val="bg2"/>
                </a:solidFill>
                <a:latin typeface="+mn-lt"/>
              </a:rPr>
              <a:t>1</a:t>
            </a:r>
            <a:endParaRPr lang="en-US" dirty="0"/>
          </a:p>
        </p:txBody>
      </p:sp>
    </p:spTree>
    <p:extLst>
      <p:ext uri="{BB962C8B-B14F-4D97-AF65-F5344CB8AC3E}">
        <p14:creationId xmlns:p14="http://schemas.microsoft.com/office/powerpoint/2010/main" val="27780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6FF50-3E7A-E90A-061F-2323F9050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F2CCCE-2174-5B73-7033-1D1679318831}"/>
              </a:ext>
            </a:extLst>
          </p:cNvPr>
          <p:cNvSpPr>
            <a:spLocks noGrp="1"/>
          </p:cNvSpPr>
          <p:nvPr>
            <p:ph type="title"/>
          </p:nvPr>
        </p:nvSpPr>
        <p:spPr>
          <a:xfrm>
            <a:off x="571500" y="152400"/>
            <a:ext cx="7962900" cy="1066800"/>
          </a:xfrm>
        </p:spPr>
        <p:txBody>
          <a:bodyPr/>
          <a:lstStyle/>
          <a:p>
            <a:r>
              <a:rPr lang="en-US"/>
              <a:t>Core Communication Skills</a:t>
            </a:r>
          </a:p>
        </p:txBody>
      </p:sp>
      <p:sp>
        <p:nvSpPr>
          <p:cNvPr id="3" name="Content Placeholder 2">
            <a:extLst>
              <a:ext uri="{FF2B5EF4-FFF2-40B4-BE49-F238E27FC236}">
                <a16:creationId xmlns:a16="http://schemas.microsoft.com/office/drawing/2014/main" id="{286345D5-7E52-4694-8694-16B9212FB096}"/>
              </a:ext>
            </a:extLst>
          </p:cNvPr>
          <p:cNvSpPr>
            <a:spLocks noGrp="1"/>
          </p:cNvSpPr>
          <p:nvPr>
            <p:ph idx="4294967295"/>
          </p:nvPr>
        </p:nvSpPr>
        <p:spPr>
          <a:xfrm>
            <a:off x="2487620" y="2001926"/>
            <a:ext cx="6306107" cy="4191000"/>
          </a:xfrm>
        </p:spPr>
        <p:txBody>
          <a:bodyPr/>
          <a:lstStyle/>
          <a:p>
            <a:pPr marL="0" indent="0">
              <a:lnSpc>
                <a:spcPts val="2000"/>
              </a:lnSpc>
              <a:buNone/>
            </a:pPr>
            <a:r>
              <a:rPr lang="en-US" b="1">
                <a:solidFill>
                  <a:srgbClr val="0072CF"/>
                </a:solidFill>
              </a:rPr>
              <a:t>Ask questions…</a:t>
            </a:r>
            <a:r>
              <a:rPr lang="en-US"/>
              <a:t>to learn about the patient, their goals, fears, experience with smoking and quitting</a:t>
            </a:r>
            <a:br>
              <a:rPr lang="en-US"/>
            </a:br>
            <a:endParaRPr lang="en-US"/>
          </a:p>
          <a:p>
            <a:pPr marL="0" indent="0">
              <a:lnSpc>
                <a:spcPts val="2000"/>
              </a:lnSpc>
              <a:buNone/>
            </a:pPr>
            <a:r>
              <a:rPr lang="en-US" b="1">
                <a:solidFill>
                  <a:srgbClr val="0072CF"/>
                </a:solidFill>
              </a:rPr>
              <a:t>Listen…</a:t>
            </a:r>
            <a:r>
              <a:rPr lang="en-US"/>
              <a:t>without advice, judgement, opinion or agenda</a:t>
            </a:r>
            <a:br>
              <a:rPr lang="en-US"/>
            </a:br>
            <a:endParaRPr lang="en-US"/>
          </a:p>
          <a:p>
            <a:pPr marL="0" indent="0">
              <a:lnSpc>
                <a:spcPts val="2000"/>
              </a:lnSpc>
              <a:buNone/>
            </a:pPr>
            <a:r>
              <a:rPr lang="en-US" b="1">
                <a:solidFill>
                  <a:srgbClr val="0072CF"/>
                </a:solidFill>
              </a:rPr>
              <a:t>Use reflective listening…</a:t>
            </a:r>
            <a:r>
              <a:rPr lang="en-US"/>
              <a:t>repeat…paraphrase</a:t>
            </a:r>
          </a:p>
          <a:p>
            <a:pPr marL="0" indent="0">
              <a:lnSpc>
                <a:spcPts val="2000"/>
              </a:lnSpc>
              <a:buNone/>
            </a:pPr>
            <a:endParaRPr lang="en-US" b="1">
              <a:solidFill>
                <a:srgbClr val="00B1FF"/>
              </a:solidFill>
            </a:endParaRPr>
          </a:p>
          <a:p>
            <a:pPr marL="0" indent="0">
              <a:lnSpc>
                <a:spcPts val="2000"/>
              </a:lnSpc>
              <a:buNone/>
            </a:pPr>
            <a:r>
              <a:rPr lang="en-US" b="1">
                <a:solidFill>
                  <a:srgbClr val="0072CF"/>
                </a:solidFill>
              </a:rPr>
              <a:t>Provide feedback and affirmations…</a:t>
            </a:r>
            <a:r>
              <a:rPr lang="en-US"/>
              <a:t>key points and observations</a:t>
            </a:r>
            <a:br>
              <a:rPr lang="en-US"/>
            </a:br>
            <a:endParaRPr lang="en-US"/>
          </a:p>
          <a:p>
            <a:pPr marL="0" indent="0">
              <a:lnSpc>
                <a:spcPts val="2000"/>
              </a:lnSpc>
              <a:buNone/>
            </a:pPr>
            <a:r>
              <a:rPr lang="en-US" b="1">
                <a:solidFill>
                  <a:srgbClr val="0072CF"/>
                </a:solidFill>
              </a:rPr>
              <a:t>Provide a summary…</a:t>
            </a:r>
            <a:r>
              <a:rPr lang="en-US"/>
              <a:t>leaving time for response</a:t>
            </a:r>
          </a:p>
          <a:p>
            <a:pPr marL="0" indent="0">
              <a:lnSpc>
                <a:spcPts val="2000"/>
              </a:lnSpc>
              <a:buNone/>
            </a:pPr>
            <a:endParaRPr lang="en-US"/>
          </a:p>
          <a:p>
            <a:pPr marL="0" indent="0">
              <a:lnSpc>
                <a:spcPts val="2000"/>
              </a:lnSpc>
              <a:buNone/>
            </a:pPr>
            <a:endParaRPr lang="en-US"/>
          </a:p>
          <a:p>
            <a:pPr marL="0" indent="0">
              <a:lnSpc>
                <a:spcPts val="2000"/>
              </a:lnSpc>
              <a:buNone/>
            </a:pPr>
            <a:endParaRPr lang="en-US"/>
          </a:p>
          <a:p>
            <a:pPr marL="0" indent="0" algn="ctr">
              <a:lnSpc>
                <a:spcPts val="2000"/>
              </a:lnSpc>
              <a:buNone/>
            </a:pPr>
            <a:endParaRPr lang="en-US"/>
          </a:p>
        </p:txBody>
      </p:sp>
      <p:sp>
        <p:nvSpPr>
          <p:cNvPr id="6" name="Rounded Rectangle 5">
            <a:extLst>
              <a:ext uri="{FF2B5EF4-FFF2-40B4-BE49-F238E27FC236}">
                <a16:creationId xmlns:a16="http://schemas.microsoft.com/office/drawing/2014/main" id="{0F3AE7A2-A125-6371-7792-36450754AB8A}"/>
              </a:ext>
            </a:extLst>
          </p:cNvPr>
          <p:cNvSpPr>
            <a:spLocks noChangeArrowheads="1"/>
          </p:cNvSpPr>
          <p:nvPr/>
        </p:nvSpPr>
        <p:spPr bwMode="auto">
          <a:xfrm>
            <a:off x="350273" y="5046871"/>
            <a:ext cx="1814513" cy="727075"/>
          </a:xfrm>
          <a:prstGeom prst="roundRect">
            <a:avLst>
              <a:gd name="adj" fmla="val 16667"/>
            </a:avLst>
          </a:prstGeom>
          <a:solidFill>
            <a:srgbClr val="934FC7"/>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a:solidFill>
                <a:schemeClr val="lt1"/>
              </a:solidFill>
              <a:latin typeface="+mn-lt"/>
            </a:endParaRPr>
          </a:p>
          <a:p>
            <a:pPr algn="ctr" eaLnBrk="1" fontAlgn="auto" hangingPunct="1">
              <a:spcBef>
                <a:spcPts val="0"/>
              </a:spcBef>
              <a:spcAft>
                <a:spcPts val="0"/>
              </a:spcAft>
              <a:defRPr/>
            </a:pPr>
            <a:r>
              <a:rPr lang="en-US" sz="1300">
                <a:solidFill>
                  <a:schemeClr val="lt1"/>
                </a:solidFill>
                <a:latin typeface="+mn-lt"/>
              </a:rPr>
              <a:t>Boost Motivation </a:t>
            </a:r>
          </a:p>
          <a:p>
            <a:pPr algn="ctr" eaLnBrk="1" fontAlgn="auto" hangingPunct="1">
              <a:spcBef>
                <a:spcPts val="0"/>
              </a:spcBef>
              <a:spcAft>
                <a:spcPts val="0"/>
              </a:spcAft>
              <a:defRPr/>
            </a:pPr>
            <a:r>
              <a:rPr lang="en-US" sz="1300">
                <a:solidFill>
                  <a:schemeClr val="lt1"/>
                </a:solidFill>
                <a:latin typeface="+mn-lt"/>
              </a:rPr>
              <a:t>&amp; Self-Efficacy</a:t>
            </a:r>
          </a:p>
          <a:p>
            <a:pPr algn="ctr" eaLnBrk="1" fontAlgn="auto" hangingPunct="1">
              <a:spcBef>
                <a:spcPts val="0"/>
              </a:spcBef>
              <a:spcAft>
                <a:spcPts val="0"/>
              </a:spcAft>
              <a:defRPr/>
            </a:pPr>
            <a:endParaRPr lang="en-US" sz="1300">
              <a:solidFill>
                <a:schemeClr val="lt1"/>
              </a:solidFill>
              <a:latin typeface="+mn-lt"/>
            </a:endParaRPr>
          </a:p>
        </p:txBody>
      </p:sp>
      <p:sp>
        <p:nvSpPr>
          <p:cNvPr id="7" name="Rounded Rectangle 6">
            <a:extLst>
              <a:ext uri="{FF2B5EF4-FFF2-40B4-BE49-F238E27FC236}">
                <a16:creationId xmlns:a16="http://schemas.microsoft.com/office/drawing/2014/main" id="{3CDBE966-0B0B-1702-BB13-CB47F4C7CA1E}"/>
              </a:ext>
            </a:extLst>
          </p:cNvPr>
          <p:cNvSpPr>
            <a:spLocks noChangeArrowheads="1"/>
          </p:cNvSpPr>
          <p:nvPr/>
        </p:nvSpPr>
        <p:spPr bwMode="auto">
          <a:xfrm>
            <a:off x="350273" y="3963165"/>
            <a:ext cx="1814512" cy="746125"/>
          </a:xfrm>
          <a:prstGeom prst="roundRect">
            <a:avLst>
              <a:gd name="adj" fmla="val 16667"/>
            </a:avLst>
          </a:prstGeom>
          <a:solidFill>
            <a:srgbClr val="92D050"/>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a:solidFill>
                <a:schemeClr val="lt1"/>
              </a:solidFill>
              <a:latin typeface="+mn-lt"/>
            </a:endParaRPr>
          </a:p>
          <a:p>
            <a:pPr algn="ctr" eaLnBrk="1" fontAlgn="auto" hangingPunct="1">
              <a:spcBef>
                <a:spcPts val="0"/>
              </a:spcBef>
              <a:spcAft>
                <a:spcPts val="0"/>
              </a:spcAft>
              <a:defRPr/>
            </a:pPr>
            <a:r>
              <a:rPr lang="en-US" sz="1300">
                <a:solidFill>
                  <a:schemeClr val="lt1"/>
                </a:solidFill>
                <a:latin typeface="+mn-lt"/>
              </a:rPr>
              <a:t>Provide </a:t>
            </a:r>
          </a:p>
          <a:p>
            <a:pPr algn="ctr" eaLnBrk="1" fontAlgn="auto" hangingPunct="1">
              <a:spcBef>
                <a:spcPts val="0"/>
              </a:spcBef>
              <a:spcAft>
                <a:spcPts val="0"/>
              </a:spcAft>
              <a:defRPr/>
            </a:pPr>
            <a:r>
              <a:rPr lang="en-US" sz="1300">
                <a:solidFill>
                  <a:schemeClr val="lt1"/>
                </a:solidFill>
                <a:latin typeface="+mn-lt"/>
              </a:rPr>
              <a:t>Reassurance</a:t>
            </a:r>
          </a:p>
          <a:p>
            <a:pPr algn="ctr" eaLnBrk="1" fontAlgn="auto" hangingPunct="1">
              <a:spcBef>
                <a:spcPts val="0"/>
              </a:spcBef>
              <a:spcAft>
                <a:spcPts val="0"/>
              </a:spcAft>
              <a:defRPr/>
            </a:pPr>
            <a:r>
              <a:rPr lang="en-US" sz="1300">
                <a:solidFill>
                  <a:schemeClr val="lt1"/>
                </a:solidFill>
                <a:latin typeface="+mn-lt"/>
              </a:rPr>
              <a:t> </a:t>
            </a:r>
          </a:p>
        </p:txBody>
      </p:sp>
      <p:sp>
        <p:nvSpPr>
          <p:cNvPr id="8" name="Rounded Rectangle 7">
            <a:extLst>
              <a:ext uri="{FF2B5EF4-FFF2-40B4-BE49-F238E27FC236}">
                <a16:creationId xmlns:a16="http://schemas.microsoft.com/office/drawing/2014/main" id="{2028F930-259D-730F-05C0-973EAAA67358}"/>
              </a:ext>
            </a:extLst>
          </p:cNvPr>
          <p:cNvSpPr>
            <a:spLocks noChangeArrowheads="1"/>
          </p:cNvSpPr>
          <p:nvPr/>
        </p:nvSpPr>
        <p:spPr bwMode="auto">
          <a:xfrm>
            <a:off x="357717" y="1841791"/>
            <a:ext cx="1831975" cy="720725"/>
          </a:xfrm>
          <a:prstGeom prst="roundRect">
            <a:avLst>
              <a:gd name="adj" fmla="val 16667"/>
            </a:avLst>
          </a:prstGeom>
          <a:solidFill>
            <a:srgbClr val="FF7700"/>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a:solidFill>
                <a:schemeClr val="lt1"/>
              </a:solidFill>
              <a:latin typeface="Century Gothic" panose="020B0502020202020204" pitchFamily="34" charset="0"/>
            </a:endParaRPr>
          </a:p>
          <a:p>
            <a:pPr algn="ctr" eaLnBrk="1" fontAlgn="auto" hangingPunct="1">
              <a:spcBef>
                <a:spcPts val="0"/>
              </a:spcBef>
              <a:spcAft>
                <a:spcPts val="0"/>
              </a:spcAft>
              <a:defRPr/>
            </a:pPr>
            <a:r>
              <a:rPr lang="en-US" sz="1300">
                <a:solidFill>
                  <a:schemeClr val="lt1"/>
                </a:solidFill>
                <a:latin typeface="+mn-lt"/>
              </a:rPr>
              <a:t>Build Rapport</a:t>
            </a:r>
          </a:p>
          <a:p>
            <a:pPr algn="ctr" eaLnBrk="1" fontAlgn="auto" hangingPunct="1">
              <a:spcBef>
                <a:spcPts val="0"/>
              </a:spcBef>
              <a:spcAft>
                <a:spcPts val="0"/>
              </a:spcAft>
              <a:defRPr/>
            </a:pPr>
            <a:endParaRPr lang="en-US" sz="1300">
              <a:solidFill>
                <a:schemeClr val="lt1"/>
              </a:solidFill>
              <a:latin typeface="Century Gothic" panose="020B0502020202020204" pitchFamily="34" charset="0"/>
            </a:endParaRPr>
          </a:p>
        </p:txBody>
      </p:sp>
      <p:sp>
        <p:nvSpPr>
          <p:cNvPr id="9" name="Rounded Rectangle 8">
            <a:extLst>
              <a:ext uri="{FF2B5EF4-FFF2-40B4-BE49-F238E27FC236}">
                <a16:creationId xmlns:a16="http://schemas.microsoft.com/office/drawing/2014/main" id="{A14103BF-9D30-1D14-6951-5D0B1CEAE7FC}"/>
              </a:ext>
            </a:extLst>
          </p:cNvPr>
          <p:cNvSpPr>
            <a:spLocks noChangeArrowheads="1"/>
          </p:cNvSpPr>
          <p:nvPr/>
        </p:nvSpPr>
        <p:spPr bwMode="auto">
          <a:xfrm>
            <a:off x="357718" y="2900097"/>
            <a:ext cx="1807068" cy="725487"/>
          </a:xfrm>
          <a:prstGeom prst="roundRect">
            <a:avLst>
              <a:gd name="adj" fmla="val 16667"/>
            </a:avLst>
          </a:prstGeom>
          <a:solidFill>
            <a:srgbClr val="00B1FF"/>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a:solidFill>
                <a:schemeClr val="lt1"/>
              </a:solidFill>
              <a:latin typeface="+mn-lt"/>
            </a:endParaRPr>
          </a:p>
          <a:p>
            <a:pPr algn="ctr" eaLnBrk="1" fontAlgn="auto" hangingPunct="1">
              <a:spcBef>
                <a:spcPts val="0"/>
              </a:spcBef>
              <a:spcAft>
                <a:spcPts val="0"/>
              </a:spcAft>
              <a:defRPr/>
            </a:pPr>
            <a:r>
              <a:rPr lang="en-US" sz="1300">
                <a:solidFill>
                  <a:schemeClr val="lt1"/>
                </a:solidFill>
                <a:latin typeface="+mn-lt"/>
              </a:rPr>
              <a:t>Use Reflective Listening</a:t>
            </a:r>
          </a:p>
          <a:p>
            <a:pPr algn="ctr" eaLnBrk="1" fontAlgn="auto" hangingPunct="1">
              <a:spcBef>
                <a:spcPts val="0"/>
              </a:spcBef>
              <a:spcAft>
                <a:spcPts val="0"/>
              </a:spcAft>
              <a:defRPr/>
            </a:pPr>
            <a:endParaRPr lang="en-US" sz="1300">
              <a:solidFill>
                <a:schemeClr val="lt1"/>
              </a:solidFill>
              <a:latin typeface="+mn-lt"/>
            </a:endParaRPr>
          </a:p>
        </p:txBody>
      </p:sp>
      <p:sp>
        <p:nvSpPr>
          <p:cNvPr id="4" name="Footer Placeholder 3">
            <a:extLst>
              <a:ext uri="{FF2B5EF4-FFF2-40B4-BE49-F238E27FC236}">
                <a16:creationId xmlns:a16="http://schemas.microsoft.com/office/drawing/2014/main" id="{33639854-4EA5-3C8E-C65F-17BD0EF75A2D}"/>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726804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E35C7-8502-2DD8-8FAC-5B3782C3E8D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5FC2116-DAC0-28A7-9FE0-85DA0FFB3952}"/>
              </a:ext>
            </a:extLst>
          </p:cNvPr>
          <p:cNvPicPr>
            <a:picLocks noChangeAspect="1"/>
          </p:cNvPicPr>
          <p:nvPr/>
        </p:nvPicPr>
        <p:blipFill>
          <a:blip r:embed="rId3"/>
          <a:srcRect/>
          <a:stretch/>
        </p:blipFill>
        <p:spPr>
          <a:xfrm>
            <a:off x="0" y="0"/>
            <a:ext cx="9144000" cy="6858000"/>
          </a:xfrm>
          <a:prstGeom prst="rect">
            <a:avLst/>
          </a:prstGeom>
        </p:spPr>
      </p:pic>
      <p:sp>
        <p:nvSpPr>
          <p:cNvPr id="4" name="Subtitle 6">
            <a:extLst>
              <a:ext uri="{FF2B5EF4-FFF2-40B4-BE49-F238E27FC236}">
                <a16:creationId xmlns:a16="http://schemas.microsoft.com/office/drawing/2014/main" id="{D687661C-6D51-39D3-262C-7204A94D6955}"/>
              </a:ext>
            </a:extLst>
          </p:cNvPr>
          <p:cNvSpPr txBox="1">
            <a:spLocks/>
          </p:cNvSpPr>
          <p:nvPr/>
        </p:nvSpPr>
        <p:spPr>
          <a:xfrm>
            <a:off x="-345441" y="1022888"/>
            <a:ext cx="9144000" cy="2406112"/>
          </a:xfrm>
          <a:prstGeom prst="rect">
            <a:avLst/>
          </a:prstGeom>
          <a:noFill/>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buNone/>
            </a:pPr>
            <a:r>
              <a:rPr lang="en-US" sz="3000" b="1">
                <a:solidFill>
                  <a:schemeClr val="accent1"/>
                </a:solidFill>
                <a:effectLst>
                  <a:glow rad="635000">
                    <a:schemeClr val="bg1">
                      <a:alpha val="50000"/>
                    </a:schemeClr>
                  </a:glow>
                </a:effectLst>
              </a:rPr>
              <a:t>Does this sound familiar?</a:t>
            </a:r>
            <a:endParaRPr lang="en-US" sz="2400" b="1">
              <a:solidFill>
                <a:schemeClr val="accent1"/>
              </a:solidFill>
              <a:effectLst>
                <a:glow rad="635000">
                  <a:schemeClr val="bg1">
                    <a:alpha val="50000"/>
                  </a:schemeClr>
                </a:glow>
              </a:effectLst>
            </a:endParaRPr>
          </a:p>
        </p:txBody>
      </p:sp>
      <p:sp>
        <p:nvSpPr>
          <p:cNvPr id="5" name="TextBox 4">
            <a:extLst>
              <a:ext uri="{FF2B5EF4-FFF2-40B4-BE49-F238E27FC236}">
                <a16:creationId xmlns:a16="http://schemas.microsoft.com/office/drawing/2014/main" id="{3365C7C4-13FF-4200-95D9-4806583E2A94}"/>
              </a:ext>
            </a:extLst>
          </p:cNvPr>
          <p:cNvSpPr txBox="1"/>
          <p:nvPr/>
        </p:nvSpPr>
        <p:spPr bwMode="auto">
          <a:xfrm>
            <a:off x="1527548" y="2929180"/>
            <a:ext cx="6573078" cy="1754326"/>
          </a:xfrm>
          <a:prstGeom prst="rect">
            <a:avLst/>
          </a:prstGeom>
          <a:noFill/>
          <a:ln w="9525">
            <a:noFill/>
            <a:miter lim="800000"/>
            <a:headEnd/>
            <a:tailEnd/>
          </a:ln>
        </p:spPr>
        <p:txBody>
          <a:bodyPr wrap="square">
            <a:spAutoFit/>
          </a:bodyPr>
          <a:lstStyle/>
          <a:p>
            <a:pPr marL="277813" indent="-277813">
              <a:buAutoNum type="alphaUcParenR"/>
            </a:pPr>
            <a:r>
              <a:rPr lang="en-US" sz="1800" b="1">
                <a:solidFill>
                  <a:schemeClr val="accent5">
                    <a:lumMod val="50000"/>
                  </a:schemeClr>
                </a:solidFill>
              </a:rPr>
              <a:t> Follow his wishes and coordinate discharge</a:t>
            </a:r>
            <a:br>
              <a:rPr lang="en-US" sz="1800" b="1">
                <a:solidFill>
                  <a:schemeClr val="accent5">
                    <a:lumMod val="50000"/>
                  </a:schemeClr>
                </a:solidFill>
              </a:rPr>
            </a:br>
            <a:endParaRPr lang="en-US" sz="1800" b="1">
              <a:solidFill>
                <a:schemeClr val="accent5">
                  <a:lumMod val="50000"/>
                </a:schemeClr>
              </a:solidFill>
            </a:endParaRPr>
          </a:p>
          <a:p>
            <a:pPr marL="277813" indent="-277813">
              <a:buAutoNum type="alphaUcParenR"/>
            </a:pPr>
            <a:r>
              <a:rPr lang="en-US" sz="1800" b="1">
                <a:solidFill>
                  <a:schemeClr val="accent5">
                    <a:lumMod val="50000"/>
                  </a:schemeClr>
                </a:solidFill>
              </a:rPr>
              <a:t> Request a sedative to calm the patient</a:t>
            </a:r>
            <a:br>
              <a:rPr lang="en-US" sz="1800" b="1">
                <a:solidFill>
                  <a:schemeClr val="accent5">
                    <a:lumMod val="50000"/>
                  </a:schemeClr>
                </a:solidFill>
              </a:rPr>
            </a:br>
            <a:endParaRPr lang="en-US" sz="1800" b="1">
              <a:solidFill>
                <a:schemeClr val="accent5">
                  <a:lumMod val="50000"/>
                </a:schemeClr>
              </a:solidFill>
            </a:endParaRPr>
          </a:p>
          <a:p>
            <a:pPr marL="277813" indent="-277813">
              <a:buAutoNum type="alphaUcParenR"/>
            </a:pPr>
            <a:r>
              <a:rPr lang="en-US" sz="1800" b="1">
                <a:solidFill>
                  <a:schemeClr val="accent5">
                    <a:lumMod val="50000"/>
                  </a:schemeClr>
                </a:solidFill>
              </a:rPr>
              <a:t> Find out if he smokes and provide nicotine replacement therapy to manage nicotine withdrawal</a:t>
            </a:r>
            <a:endParaRPr lang="en-US" b="1">
              <a:solidFill>
                <a:schemeClr val="accent5">
                  <a:lumMod val="50000"/>
                </a:schemeClr>
              </a:solidFill>
            </a:endParaRPr>
          </a:p>
        </p:txBody>
      </p:sp>
      <p:sp>
        <p:nvSpPr>
          <p:cNvPr id="2" name="TextBox 1">
            <a:extLst>
              <a:ext uri="{FF2B5EF4-FFF2-40B4-BE49-F238E27FC236}">
                <a16:creationId xmlns:a16="http://schemas.microsoft.com/office/drawing/2014/main" id="{BAD961AC-12C4-7256-C227-BA9783628C66}"/>
              </a:ext>
            </a:extLst>
          </p:cNvPr>
          <p:cNvSpPr txBox="1"/>
          <p:nvPr/>
        </p:nvSpPr>
        <p:spPr bwMode="auto">
          <a:xfrm>
            <a:off x="1182107" y="2767080"/>
            <a:ext cx="6779785" cy="2376420"/>
          </a:xfrm>
          <a:prstGeom prst="rect">
            <a:avLst/>
          </a:prstGeom>
          <a:solidFill>
            <a:schemeClr val="accent1">
              <a:lumMod val="75000"/>
            </a:schemeClr>
          </a:solidFill>
          <a:ln w="9525">
            <a:noFill/>
            <a:miter lim="800000"/>
            <a:headEnd/>
            <a:tailEnd/>
          </a:ln>
        </p:spPr>
        <p:txBody>
          <a:bodyPr wrap="square">
            <a:spAutoFit/>
          </a:bodyPr>
          <a:lstStyle/>
          <a:p>
            <a:pPr>
              <a:lnSpc>
                <a:spcPct val="107000"/>
              </a:lnSpc>
              <a:spcAft>
                <a:spcPts val="800"/>
              </a:spcAft>
            </a:pPr>
            <a:endParaRPr lang="en-US" sz="240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800"/>
              </a:spcAft>
            </a:pPr>
            <a:r>
              <a:rPr lang="en-US" sz="2000">
                <a:solidFill>
                  <a:schemeClr val="bg1"/>
                </a:solidFill>
                <a:latin typeface="Arial" panose="020B0604020202020204" pitchFamily="34" charset="0"/>
                <a:ea typeface="Calibri" panose="020F0502020204030204" pitchFamily="34" charset="0"/>
                <a:cs typeface="Arial" panose="020B0604020202020204" pitchFamily="34" charset="0"/>
              </a:rPr>
              <a:t>Often t</a:t>
            </a:r>
            <a:r>
              <a:rPr lang="en-US" sz="2000">
                <a:solidFill>
                  <a:schemeClr val="bg1"/>
                </a:solidFill>
                <a:effectLst/>
                <a:latin typeface="Arial" panose="020B0604020202020204" pitchFamily="34" charset="0"/>
                <a:ea typeface="Calibri" panose="020F0502020204030204" pitchFamily="34" charset="0"/>
                <a:cs typeface="Arial" panose="020B0604020202020204" pitchFamily="34" charset="0"/>
              </a:rPr>
              <a:t>he best thing we can do is to assist with effectively managing withdrawal symptoms and urges to smoke and, once the patient is feeling comfortable, reassess interest in stopping smoking during their admission.</a:t>
            </a:r>
          </a:p>
          <a:p>
            <a:pPr>
              <a:lnSpc>
                <a:spcPct val="107000"/>
              </a:lnSpc>
              <a:spcAft>
                <a:spcPts val="800"/>
              </a:spcAft>
            </a:pPr>
            <a:endParaRPr lang="en-CA" sz="24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8352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6433E-8531-51B8-699A-CF635CB358D1}"/>
            </a:ext>
          </a:extLst>
        </p:cNvPr>
        <p:cNvGrpSpPr/>
        <p:nvPr/>
      </p:nvGrpSpPr>
      <p:grpSpPr>
        <a:xfrm>
          <a:off x="0" y="0"/>
          <a:ext cx="0" cy="0"/>
          <a:chOff x="0" y="0"/>
          <a:chExt cx="0" cy="0"/>
        </a:xfrm>
      </p:grpSpPr>
      <p:sp>
        <p:nvSpPr>
          <p:cNvPr id="6" name="Rectangular Callout 5">
            <a:extLst>
              <a:ext uri="{FF2B5EF4-FFF2-40B4-BE49-F238E27FC236}">
                <a16:creationId xmlns:a16="http://schemas.microsoft.com/office/drawing/2014/main" id="{33A381DC-9846-3889-87D3-6FA00974E7A2}"/>
              </a:ext>
            </a:extLst>
          </p:cNvPr>
          <p:cNvSpPr>
            <a:spLocks noChangeArrowheads="1"/>
          </p:cNvSpPr>
          <p:nvPr/>
        </p:nvSpPr>
        <p:spPr bwMode="auto">
          <a:xfrm>
            <a:off x="914399" y="3000344"/>
            <a:ext cx="7620001" cy="1049235"/>
          </a:xfrm>
          <a:prstGeom prst="wedgeRectCallout">
            <a:avLst>
              <a:gd name="adj1" fmla="val -35249"/>
              <a:gd name="adj2" fmla="val 80850"/>
            </a:avLst>
          </a:prstGeom>
          <a:solidFill>
            <a:schemeClr val="accent1"/>
          </a:solidFill>
          <a:ln w="9525">
            <a:noFill/>
            <a:miter lim="800000"/>
            <a:headEnd/>
            <a:tailEnd/>
          </a:ln>
        </p:spPr>
        <p:txBody>
          <a:bodyPr wrap="square" lIns="360000" tIns="288000" rIns="360000" bIns="432000" anchor="ctr">
            <a:prstTxWarp prst="textNoShape">
              <a:avLst/>
            </a:prstTxWarp>
            <a:spAutoFit/>
          </a:bodyPr>
          <a:lstStyle/>
          <a:p>
            <a:pPr fontAlgn="base">
              <a:lnSpc>
                <a:spcPts val="2500"/>
              </a:lnSpc>
              <a:spcBef>
                <a:spcPct val="0"/>
              </a:spcBef>
              <a:spcAft>
                <a:spcPts val="1250"/>
              </a:spcAft>
            </a:pPr>
            <a:r>
              <a:rPr lang="en-GB" sz="2800" i="1">
                <a:solidFill>
                  <a:schemeClr val="bg1"/>
                </a:solidFill>
                <a:latin typeface="+mn-lt"/>
                <a:ea typeface="Calibri" pitchFamily="-109" charset="0"/>
                <a:cs typeface="Calibri" pitchFamily="-109" charset="0"/>
              </a:rPr>
              <a:t>“Thanks, but I’m not planning on quitting.”</a:t>
            </a:r>
            <a:endParaRPr lang="en-CA" sz="2800" i="1">
              <a:solidFill>
                <a:schemeClr val="bg1"/>
              </a:solidFill>
              <a:latin typeface="+mn-lt"/>
              <a:ea typeface="Calibri" pitchFamily="-109" charset="0"/>
              <a:cs typeface="Calibri" pitchFamily="-109" charset="0"/>
            </a:endParaRPr>
          </a:p>
        </p:txBody>
      </p:sp>
      <p:sp>
        <p:nvSpPr>
          <p:cNvPr id="4" name="Footer Placeholder 3">
            <a:extLst>
              <a:ext uri="{FF2B5EF4-FFF2-40B4-BE49-F238E27FC236}">
                <a16:creationId xmlns:a16="http://schemas.microsoft.com/office/drawing/2014/main" id="{2B5986DC-CD02-55CB-9001-CB0654C486C9}"/>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
        <p:nvSpPr>
          <p:cNvPr id="7" name="Title 1">
            <a:extLst>
              <a:ext uri="{FF2B5EF4-FFF2-40B4-BE49-F238E27FC236}">
                <a16:creationId xmlns:a16="http://schemas.microsoft.com/office/drawing/2014/main" id="{842C42B9-FCCD-8238-182F-776D41F1E7CC}"/>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t> Working with patients not planning to stop smoking</a:t>
            </a:r>
          </a:p>
        </p:txBody>
      </p:sp>
    </p:spTree>
    <p:extLst>
      <p:ext uri="{BB962C8B-B14F-4D97-AF65-F5344CB8AC3E}">
        <p14:creationId xmlns:p14="http://schemas.microsoft.com/office/powerpoint/2010/main" val="37573966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E643E-0D40-0E0B-0B27-C98A1C2111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B933A4-1000-675B-3F67-7ADEF56FF3B3}"/>
              </a:ext>
            </a:extLst>
          </p:cNvPr>
          <p:cNvSpPr>
            <a:spLocks noGrp="1"/>
          </p:cNvSpPr>
          <p:nvPr>
            <p:ph type="title"/>
          </p:nvPr>
        </p:nvSpPr>
        <p:spPr/>
        <p:txBody>
          <a:bodyPr/>
          <a:lstStyle/>
          <a:p>
            <a:r>
              <a:rPr lang="en-US"/>
              <a:t>Be positive, build patient confidence</a:t>
            </a:r>
          </a:p>
        </p:txBody>
      </p:sp>
      <p:sp>
        <p:nvSpPr>
          <p:cNvPr id="3" name="Content Placeholder 2">
            <a:extLst>
              <a:ext uri="{FF2B5EF4-FFF2-40B4-BE49-F238E27FC236}">
                <a16:creationId xmlns:a16="http://schemas.microsoft.com/office/drawing/2014/main" id="{1C15C3B0-F838-8CE1-7EB5-55E55A89EA50}"/>
              </a:ext>
            </a:extLst>
          </p:cNvPr>
          <p:cNvSpPr>
            <a:spLocks noGrp="1"/>
          </p:cNvSpPr>
          <p:nvPr>
            <p:ph idx="1"/>
          </p:nvPr>
        </p:nvSpPr>
        <p:spPr>
          <a:xfrm>
            <a:off x="571500" y="1756135"/>
            <a:ext cx="8229600" cy="2116013"/>
          </a:xfrm>
        </p:spPr>
        <p:txBody>
          <a:bodyPr/>
          <a:lstStyle/>
          <a:p>
            <a:pPr marL="287655" indent="-288290"/>
            <a:r>
              <a:rPr lang="en-US" sz="2000">
                <a:latin typeface="Arial"/>
                <a:cs typeface="Arial"/>
              </a:rPr>
              <a:t>Remain </a:t>
            </a:r>
            <a:r>
              <a:rPr lang="en-US" sz="2000" b="1">
                <a:solidFill>
                  <a:srgbClr val="0072CF"/>
                </a:solidFill>
                <a:latin typeface="Arial"/>
                <a:cs typeface="Arial"/>
              </a:rPr>
              <a:t>non-judgmental </a:t>
            </a:r>
          </a:p>
          <a:p>
            <a:pPr marL="287655" indent="-288290"/>
            <a:r>
              <a:rPr lang="en-US" sz="2000">
                <a:latin typeface="Arial"/>
                <a:cs typeface="Arial"/>
              </a:rPr>
              <a:t>Acknowledge that being in a smokefree hospital is not easy</a:t>
            </a:r>
            <a:endParaRPr lang="en-US"/>
          </a:p>
          <a:p>
            <a:pPr marL="287655" indent="-288290"/>
            <a:r>
              <a:rPr lang="en-US" sz="2000" b="1" err="1">
                <a:solidFill>
                  <a:srgbClr val="0072CF"/>
                </a:solidFill>
                <a:latin typeface="Arial"/>
                <a:cs typeface="Arial"/>
              </a:rPr>
              <a:t>Normalise</a:t>
            </a:r>
            <a:r>
              <a:rPr lang="en-US" sz="2000">
                <a:latin typeface="Arial"/>
                <a:cs typeface="Arial"/>
              </a:rPr>
              <a:t> feelings and concerns</a:t>
            </a:r>
          </a:p>
          <a:p>
            <a:pPr marL="287655" indent="-288290"/>
            <a:r>
              <a:rPr lang="en-US" sz="2000" b="1">
                <a:solidFill>
                  <a:srgbClr val="0072CF"/>
                </a:solidFill>
                <a:latin typeface="Arial"/>
                <a:cs typeface="Arial"/>
              </a:rPr>
              <a:t>Build</a:t>
            </a:r>
            <a:r>
              <a:rPr lang="en-US" sz="2000">
                <a:latin typeface="Arial"/>
                <a:cs typeface="Arial"/>
              </a:rPr>
              <a:t> on small successes </a:t>
            </a:r>
            <a:endParaRPr lang="en-US" sz="2000"/>
          </a:p>
          <a:p>
            <a:pPr marL="287655" indent="-288290"/>
            <a:r>
              <a:rPr lang="en-US" sz="2000">
                <a:latin typeface="Arial"/>
                <a:cs typeface="Arial"/>
              </a:rPr>
              <a:t>Communicate </a:t>
            </a:r>
            <a:r>
              <a:rPr lang="en-US" sz="2000" b="1">
                <a:solidFill>
                  <a:srgbClr val="0072CF"/>
                </a:solidFill>
                <a:latin typeface="Arial"/>
                <a:cs typeface="Arial"/>
              </a:rPr>
              <a:t>your confidence </a:t>
            </a:r>
            <a:r>
              <a:rPr lang="en-US" sz="2000">
                <a:latin typeface="Arial"/>
                <a:cs typeface="Arial"/>
              </a:rPr>
              <a:t>in their ability to remain smokefree</a:t>
            </a:r>
            <a:endParaRPr lang="en-US" sz="2000"/>
          </a:p>
        </p:txBody>
      </p:sp>
      <p:sp>
        <p:nvSpPr>
          <p:cNvPr id="4" name="Footer Placeholder 3">
            <a:extLst>
              <a:ext uri="{FF2B5EF4-FFF2-40B4-BE49-F238E27FC236}">
                <a16:creationId xmlns:a16="http://schemas.microsoft.com/office/drawing/2014/main" id="{A68FFF19-CB7D-0D81-0B9D-5FA8568261A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7" name="TextBox 6">
            <a:extLst>
              <a:ext uri="{FF2B5EF4-FFF2-40B4-BE49-F238E27FC236}">
                <a16:creationId xmlns:a16="http://schemas.microsoft.com/office/drawing/2014/main" id="{85F212E5-DC92-EF32-347E-BBCA41FA4928}"/>
              </a:ext>
            </a:extLst>
          </p:cNvPr>
          <p:cNvSpPr txBox="1"/>
          <p:nvPr/>
        </p:nvSpPr>
        <p:spPr bwMode="auto">
          <a:xfrm>
            <a:off x="739301" y="4409084"/>
            <a:ext cx="7645941" cy="1245141"/>
          </a:xfrm>
          <a:prstGeom prst="rect">
            <a:avLst/>
          </a:prstGeom>
          <a:solidFill>
            <a:srgbClr val="0072CF"/>
          </a:solidFill>
          <a:ln w="9525">
            <a:noFill/>
            <a:miter lim="800000"/>
            <a:headEnd/>
            <a:tailEnd/>
          </a:ln>
        </p:spPr>
        <p:txBody>
          <a:bodyPr vert="horz" wrap="square" lIns="91440" tIns="45720" rIns="91440" bIns="45720" numCol="1" rtlCol="0" anchor="ctr" anchorCtr="0" compatLnSpc="1">
            <a:prstTxWarp prst="textNoShape">
              <a:avLst/>
            </a:prstTxWarp>
            <a:normAutofit fontScale="62500" lnSpcReduction="20000"/>
          </a:bodyPr>
          <a:lstStyle/>
          <a:p>
            <a:pPr marL="339725" indent="-196850">
              <a:spcBef>
                <a:spcPts val="0"/>
              </a:spcBef>
              <a:spcAft>
                <a:spcPts val="0"/>
              </a:spcAft>
            </a:pPr>
            <a:endParaRPr lang="en-US" sz="2600" i="1">
              <a:solidFill>
                <a:schemeClr val="bg1"/>
              </a:solidFill>
              <a:latin typeface="+mn-lt"/>
            </a:endParaRPr>
          </a:p>
          <a:p>
            <a:pPr marL="339725" indent="-196850">
              <a:spcBef>
                <a:spcPts val="0"/>
              </a:spcBef>
              <a:spcAft>
                <a:spcPts val="0"/>
              </a:spcAft>
            </a:pPr>
            <a:r>
              <a:rPr lang="en-US" sz="2600" i="1">
                <a:solidFill>
                  <a:schemeClr val="bg1"/>
                </a:solidFill>
                <a:latin typeface="+mn-lt"/>
              </a:rPr>
              <a:t>“What worries you about not being able to smoke whilst you are in hospital?”</a:t>
            </a:r>
          </a:p>
          <a:p>
            <a:pPr marL="339725" indent="-196850">
              <a:spcBef>
                <a:spcPts val="0"/>
              </a:spcBef>
              <a:spcAft>
                <a:spcPts val="0"/>
              </a:spcAft>
            </a:pPr>
            <a:endParaRPr lang="en-US" sz="2600" i="1">
              <a:solidFill>
                <a:schemeClr val="bg1"/>
              </a:solidFill>
              <a:latin typeface="+mn-lt"/>
            </a:endParaRPr>
          </a:p>
          <a:p>
            <a:pPr marL="339725" indent="-196850">
              <a:spcBef>
                <a:spcPts val="0"/>
              </a:spcBef>
              <a:spcAft>
                <a:spcPts val="0"/>
              </a:spcAft>
            </a:pPr>
            <a:r>
              <a:rPr lang="en-US" sz="2600" i="1">
                <a:solidFill>
                  <a:schemeClr val="bg1"/>
                </a:solidFill>
                <a:latin typeface="+mn-lt"/>
              </a:rPr>
              <a:t>“What would help or how could you overcome these difficulties?”</a:t>
            </a:r>
          </a:p>
          <a:p>
            <a:pPr marL="339725" indent="-196850">
              <a:spcBef>
                <a:spcPts val="0"/>
              </a:spcBef>
              <a:spcAft>
                <a:spcPts val="0"/>
              </a:spcAft>
            </a:pPr>
            <a:r>
              <a:rPr lang="en-US" sz="2400" i="1">
                <a:solidFill>
                  <a:schemeClr val="bg1"/>
                </a:solidFill>
                <a:latin typeface="+mn-lt"/>
              </a:rPr>
              <a:t> </a:t>
            </a:r>
            <a:endParaRPr lang="en-US" sz="2400" i="1">
              <a:solidFill>
                <a:schemeClr val="bg1"/>
              </a:solidFill>
            </a:endParaRPr>
          </a:p>
        </p:txBody>
      </p:sp>
    </p:spTree>
    <p:extLst>
      <p:ext uri="{BB962C8B-B14F-4D97-AF65-F5344CB8AC3E}">
        <p14:creationId xmlns:p14="http://schemas.microsoft.com/office/powerpoint/2010/main" val="3007384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A27765-B8CA-2CB3-3915-9699F1EF6645}"/>
              </a:ext>
            </a:extLst>
          </p:cNvPr>
          <p:cNvPicPr>
            <a:picLocks noChangeAspect="1"/>
          </p:cNvPicPr>
          <p:nvPr/>
        </p:nvPicPr>
        <p:blipFill rotWithShape="1">
          <a:blip r:embed="rId3">
            <a:alphaModFix amt="50000"/>
          </a:blip>
          <a:srcRect t="28865" b="-1"/>
          <a:stretch/>
        </p:blipFill>
        <p:spPr>
          <a:xfrm>
            <a:off x="0" y="1371600"/>
            <a:ext cx="9144001" cy="4878487"/>
          </a:xfrm>
          <a:prstGeom prst="rect">
            <a:avLst/>
          </a:prstGeom>
        </p:spPr>
      </p:pic>
      <p:sp>
        <p:nvSpPr>
          <p:cNvPr id="3" name="Content Placeholder 2">
            <a:extLst>
              <a:ext uri="{FF2B5EF4-FFF2-40B4-BE49-F238E27FC236}">
                <a16:creationId xmlns:a16="http://schemas.microsoft.com/office/drawing/2014/main" id="{02D43D0B-EA8D-4437-A227-805AA620F824}"/>
              </a:ext>
            </a:extLst>
          </p:cNvPr>
          <p:cNvSpPr>
            <a:spLocks noGrp="1"/>
          </p:cNvSpPr>
          <p:nvPr>
            <p:ph idx="1"/>
          </p:nvPr>
        </p:nvSpPr>
        <p:spPr>
          <a:xfrm>
            <a:off x="770021" y="1717001"/>
            <a:ext cx="8104202" cy="4187684"/>
          </a:xfrm>
        </p:spPr>
        <p:txBody>
          <a:bodyPr>
            <a:noAutofit/>
          </a:bodyPr>
          <a:lstStyle/>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The belief that smoking will relieve stress and anxiety</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Tobacco dependency and withdrawal symptoms</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Family pressures and lack of support from family and friends</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Lack of belief they can be successful </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Fear of failure </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Worried about change and their identity as a ‘smoker’</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Boredom</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Low self esteem</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Depression or anxiety </a:t>
            </a:r>
          </a:p>
          <a:p>
            <a:pPr>
              <a:lnSpc>
                <a:spcPct val="100000"/>
              </a:lnSpc>
              <a:spcBef>
                <a:spcPts val="600"/>
              </a:spcBef>
              <a:spcAft>
                <a:spcPts val="600"/>
              </a:spcAft>
              <a:buFont typeface="Arial" panose="020B0604020202020204" pitchFamily="34" charset="0"/>
              <a:buChar char="■"/>
            </a:pPr>
            <a:r>
              <a:rPr lang="en-US" altLang="en-US">
                <a:ea typeface="Geneva" panose="020B0503030404040204" pitchFamily="34" charset="0"/>
              </a:rPr>
              <a:t>Lack of knowledge about tobacco addiction</a:t>
            </a:r>
            <a:endParaRPr lang="en-US" altLang="en-US">
              <a:ea typeface="Geneva" panose="020B0503030404040204" pitchFamily="34" charset="0"/>
              <a:cs typeface="Geneva" panose="020B0503030404040204" pitchFamily="34" charset="0"/>
            </a:endParaRPr>
          </a:p>
          <a:p>
            <a:pPr>
              <a:lnSpc>
                <a:spcPct val="100000"/>
              </a:lnSpc>
              <a:spcBef>
                <a:spcPts val="400"/>
              </a:spcBef>
              <a:buFont typeface="Wingdings" panose="05000000000000000000" pitchFamily="2" charset="2"/>
              <a:buChar char="§"/>
            </a:pPr>
            <a:endParaRPr lang="en-US" altLang="en-US">
              <a:solidFill>
                <a:srgbClr val="500B11"/>
              </a:solidFill>
              <a:ea typeface="Geneva" panose="020B0503030404040204" pitchFamily="34" charset="0"/>
              <a:cs typeface="Geneva" panose="020B0503030404040204" pitchFamily="34" charset="0"/>
            </a:endParaRPr>
          </a:p>
          <a:p>
            <a:pPr>
              <a:lnSpc>
                <a:spcPct val="100000"/>
              </a:lnSpc>
              <a:buFont typeface="Wingdings" panose="05000000000000000000" pitchFamily="2" charset="2"/>
              <a:buChar char="§"/>
            </a:pPr>
            <a:endParaRPr lang="en-US" altLang="en-US">
              <a:solidFill>
                <a:srgbClr val="500B11"/>
              </a:solidFill>
              <a:ea typeface="Geneva" panose="020B0503030404040204" pitchFamily="34" charset="0"/>
              <a:cs typeface="Geneva" panose="020B0503030404040204" pitchFamily="34" charset="0"/>
            </a:endParaRPr>
          </a:p>
          <a:p>
            <a:pPr>
              <a:buFont typeface="Wingdings" panose="05000000000000000000" pitchFamily="2" charset="2"/>
              <a:buChar char="§"/>
            </a:pPr>
            <a:endParaRPr lang="en-US" altLang="en-US">
              <a:solidFill>
                <a:srgbClr val="500B11"/>
              </a:solidFill>
              <a:ea typeface="Geneva" panose="020B0503030404040204" pitchFamily="34" charset="0"/>
              <a:cs typeface="Geneva" panose="020B0503030404040204" pitchFamily="34" charset="0"/>
            </a:endParaRPr>
          </a:p>
        </p:txBody>
      </p:sp>
      <p:sp>
        <p:nvSpPr>
          <p:cNvPr id="7" name="Footer Placeholder 3">
            <a:extLst>
              <a:ext uri="{FF2B5EF4-FFF2-40B4-BE49-F238E27FC236}">
                <a16:creationId xmlns:a16="http://schemas.microsoft.com/office/drawing/2014/main" id="{8D26ED50-0989-32B2-7F59-37536AF48124}"/>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9" name="Title 1">
            <a:extLst>
              <a:ext uri="{FF2B5EF4-FFF2-40B4-BE49-F238E27FC236}">
                <a16:creationId xmlns:a16="http://schemas.microsoft.com/office/drawing/2014/main" id="{9E5DD3BC-10E7-AE8F-4C20-24509DDC8930}"/>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GB"/>
              <a:t>What affects a patient’s decision to stop smoking?</a:t>
            </a:r>
            <a:endParaRPr lang="en-US"/>
          </a:p>
        </p:txBody>
      </p:sp>
    </p:spTree>
    <p:extLst>
      <p:ext uri="{BB962C8B-B14F-4D97-AF65-F5344CB8AC3E}">
        <p14:creationId xmlns:p14="http://schemas.microsoft.com/office/powerpoint/2010/main" val="293007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4C80BEA-B39E-B1DF-F62A-F3CB6140FA69}"/>
              </a:ext>
            </a:extLst>
          </p:cNvPr>
          <p:cNvSpPr txBox="1">
            <a:spLocks noChangeArrowheads="1"/>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0" i="0" kern="1200" cap="none"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b="1"/>
              <a:t>What do you like about smoking?</a:t>
            </a:r>
          </a:p>
        </p:txBody>
      </p:sp>
      <p:grpSp>
        <p:nvGrpSpPr>
          <p:cNvPr id="2" name="Group 1">
            <a:extLst>
              <a:ext uri="{FF2B5EF4-FFF2-40B4-BE49-F238E27FC236}">
                <a16:creationId xmlns:a16="http://schemas.microsoft.com/office/drawing/2014/main" id="{53C1CEC3-2C66-3F55-F8DE-8396209DC34D}"/>
              </a:ext>
            </a:extLst>
          </p:cNvPr>
          <p:cNvGrpSpPr/>
          <p:nvPr/>
        </p:nvGrpSpPr>
        <p:grpSpPr>
          <a:xfrm>
            <a:off x="5807837" y="1503750"/>
            <a:ext cx="2857600" cy="1824337"/>
            <a:chOff x="1952888" y="1886412"/>
            <a:chExt cx="2427870" cy="1574394"/>
          </a:xfrm>
        </p:grpSpPr>
        <p:sp>
          <p:nvSpPr>
            <p:cNvPr id="3" name="Oval Callout 2">
              <a:extLst>
                <a:ext uri="{FF2B5EF4-FFF2-40B4-BE49-F238E27FC236}">
                  <a16:creationId xmlns:a16="http://schemas.microsoft.com/office/drawing/2014/main" id="{6E9C619B-3AE6-B8B3-8248-A9CBD5B5C712}"/>
                </a:ext>
              </a:extLst>
            </p:cNvPr>
            <p:cNvSpPr/>
            <p:nvPr/>
          </p:nvSpPr>
          <p:spPr>
            <a:xfrm>
              <a:off x="1952888" y="1886412"/>
              <a:ext cx="2427870" cy="1574394"/>
            </a:xfrm>
            <a:prstGeom prst="wedgeEllipseCallout">
              <a:avLst>
                <a:gd name="adj1" fmla="val -42261"/>
                <a:gd name="adj2" fmla="val 62606"/>
              </a:avLst>
            </a:prstGeom>
            <a:solidFill>
              <a:srgbClr val="00B1FF"/>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5" name="TextBox 4">
              <a:extLst>
                <a:ext uri="{FF2B5EF4-FFF2-40B4-BE49-F238E27FC236}">
                  <a16:creationId xmlns:a16="http://schemas.microsoft.com/office/drawing/2014/main" id="{251F2C3D-6E22-3848-4BCD-001F90275623}"/>
                </a:ext>
              </a:extLst>
            </p:cNvPr>
            <p:cNvSpPr txBox="1"/>
            <p:nvPr/>
          </p:nvSpPr>
          <p:spPr bwMode="auto">
            <a:xfrm>
              <a:off x="2134170" y="2257968"/>
              <a:ext cx="2018408" cy="8323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1600" b="1">
                  <a:solidFill>
                    <a:schemeClr val="bg1"/>
                  </a:solidFill>
                </a:rPr>
                <a:t>"It takes the stress away”</a:t>
              </a:r>
              <a:endPar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grpSp>
      <p:grpSp>
        <p:nvGrpSpPr>
          <p:cNvPr id="6" name="Group 5">
            <a:extLst>
              <a:ext uri="{FF2B5EF4-FFF2-40B4-BE49-F238E27FC236}">
                <a16:creationId xmlns:a16="http://schemas.microsoft.com/office/drawing/2014/main" id="{597FADA4-C545-414C-A590-4FE950AA4433}"/>
              </a:ext>
            </a:extLst>
          </p:cNvPr>
          <p:cNvGrpSpPr/>
          <p:nvPr/>
        </p:nvGrpSpPr>
        <p:grpSpPr>
          <a:xfrm>
            <a:off x="3057951" y="2343646"/>
            <a:ext cx="2643202" cy="1912151"/>
            <a:chOff x="4662931" y="2033826"/>
            <a:chExt cx="1703116" cy="1127193"/>
          </a:xfrm>
        </p:grpSpPr>
        <p:sp>
          <p:nvSpPr>
            <p:cNvPr id="7" name="Oval Callout 6">
              <a:extLst>
                <a:ext uri="{FF2B5EF4-FFF2-40B4-BE49-F238E27FC236}">
                  <a16:creationId xmlns:a16="http://schemas.microsoft.com/office/drawing/2014/main" id="{84BB06B1-D07A-EAB8-0047-352D3486D731}"/>
                </a:ext>
              </a:extLst>
            </p:cNvPr>
            <p:cNvSpPr/>
            <p:nvPr/>
          </p:nvSpPr>
          <p:spPr>
            <a:xfrm>
              <a:off x="4662931" y="2033826"/>
              <a:ext cx="1703116" cy="1127193"/>
            </a:xfrm>
            <a:prstGeom prst="wedgeEllipseCallout">
              <a:avLst>
                <a:gd name="adj1" fmla="val -42261"/>
                <a:gd name="adj2" fmla="val 62606"/>
              </a:avLst>
            </a:prstGeom>
            <a:solidFill>
              <a:srgbClr val="8ECC3E"/>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solidFill>
                  <a:srgbClr val="59BE9C"/>
                </a:solidFill>
              </a:endParaRPr>
            </a:p>
          </p:txBody>
        </p:sp>
        <p:sp>
          <p:nvSpPr>
            <p:cNvPr id="9" name="TextBox 8">
              <a:extLst>
                <a:ext uri="{FF2B5EF4-FFF2-40B4-BE49-F238E27FC236}">
                  <a16:creationId xmlns:a16="http://schemas.microsoft.com/office/drawing/2014/main" id="{A0D4016B-9A71-7DFB-4615-1F6CEBB77880}"/>
                </a:ext>
              </a:extLst>
            </p:cNvPr>
            <p:cNvSpPr txBox="1"/>
            <p:nvPr/>
          </p:nvSpPr>
          <p:spPr bwMode="auto">
            <a:xfrm>
              <a:off x="4679136" y="2050750"/>
              <a:ext cx="1686774" cy="110591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117475" lvl="1" indent="0" algn="ctr">
                <a:lnSpc>
                  <a:spcPct val="100000"/>
                </a:lnSpc>
                <a:spcAft>
                  <a:spcPts val="1100"/>
                </a:spcAft>
                <a:buNone/>
              </a:pPr>
              <a:r>
                <a:rPr lang="en-US" sz="1600" b="1">
                  <a:solidFill>
                    <a:schemeClr val="accent3">
                      <a:lumMod val="50000"/>
                    </a:schemeClr>
                  </a:solidFill>
                </a:rPr>
                <a:t>"Smoking gives me a pick-me-up”</a:t>
              </a:r>
            </a:p>
          </p:txBody>
        </p:sp>
      </p:grpSp>
      <p:grpSp>
        <p:nvGrpSpPr>
          <p:cNvPr id="10" name="Group 9">
            <a:extLst>
              <a:ext uri="{FF2B5EF4-FFF2-40B4-BE49-F238E27FC236}">
                <a16:creationId xmlns:a16="http://schemas.microsoft.com/office/drawing/2014/main" id="{F97F5299-7315-EEAC-E893-4516DE8D73E8}"/>
              </a:ext>
            </a:extLst>
          </p:cNvPr>
          <p:cNvGrpSpPr/>
          <p:nvPr/>
        </p:nvGrpSpPr>
        <p:grpSpPr>
          <a:xfrm>
            <a:off x="3995651" y="4364615"/>
            <a:ext cx="2857599" cy="1685465"/>
            <a:chOff x="6249405" y="3981379"/>
            <a:chExt cx="2027373" cy="1341800"/>
          </a:xfrm>
        </p:grpSpPr>
        <p:sp>
          <p:nvSpPr>
            <p:cNvPr id="11" name="Oval Callout 10">
              <a:extLst>
                <a:ext uri="{FF2B5EF4-FFF2-40B4-BE49-F238E27FC236}">
                  <a16:creationId xmlns:a16="http://schemas.microsoft.com/office/drawing/2014/main" id="{0ED80EC5-23E4-C3C5-5240-1149A95ED780}"/>
                </a:ext>
              </a:extLst>
            </p:cNvPr>
            <p:cNvSpPr/>
            <p:nvPr/>
          </p:nvSpPr>
          <p:spPr>
            <a:xfrm>
              <a:off x="6249405" y="3981379"/>
              <a:ext cx="2027373" cy="1341800"/>
            </a:xfrm>
            <a:prstGeom prst="wedgeEllipseCallout">
              <a:avLst>
                <a:gd name="adj1" fmla="val -42261"/>
                <a:gd name="adj2" fmla="val 62606"/>
              </a:avLst>
            </a:prstGeom>
            <a:solidFill>
              <a:srgbClr val="8B6DAD"/>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12" name="TextBox 11">
              <a:extLst>
                <a:ext uri="{FF2B5EF4-FFF2-40B4-BE49-F238E27FC236}">
                  <a16:creationId xmlns:a16="http://schemas.microsoft.com/office/drawing/2014/main" id="{DC9C56CC-2228-6BDD-8243-E31DFFA34B0E}"/>
                </a:ext>
              </a:extLst>
            </p:cNvPr>
            <p:cNvSpPr txBox="1"/>
            <p:nvPr/>
          </p:nvSpPr>
          <p:spPr bwMode="auto">
            <a:xfrm>
              <a:off x="6294211" y="3997585"/>
              <a:ext cx="1945920" cy="131642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117475" lvl="1" indent="0" algn="ctr">
                <a:lnSpc>
                  <a:spcPct val="100000"/>
                </a:lnSpc>
                <a:spcAft>
                  <a:spcPts val="1100"/>
                </a:spcAft>
                <a:buNone/>
              </a:pPr>
              <a:r>
                <a:rPr lang="en-US" sz="1600" b="1">
                  <a:solidFill>
                    <a:schemeClr val="bg1"/>
                  </a:solidFill>
                </a:rPr>
                <a:t>"I’d gain weight if I quit smoking"</a:t>
              </a:r>
            </a:p>
          </p:txBody>
        </p:sp>
      </p:grpSp>
      <p:grpSp>
        <p:nvGrpSpPr>
          <p:cNvPr id="13" name="Group 12">
            <a:extLst>
              <a:ext uri="{FF2B5EF4-FFF2-40B4-BE49-F238E27FC236}">
                <a16:creationId xmlns:a16="http://schemas.microsoft.com/office/drawing/2014/main" id="{36A21F41-539A-8BE6-0053-EF5426BBA342}"/>
              </a:ext>
            </a:extLst>
          </p:cNvPr>
          <p:cNvGrpSpPr/>
          <p:nvPr/>
        </p:nvGrpSpPr>
        <p:grpSpPr>
          <a:xfrm>
            <a:off x="6626199" y="3505200"/>
            <a:ext cx="2427870" cy="1824337"/>
            <a:chOff x="6555307" y="2294020"/>
            <a:chExt cx="2027373" cy="1347950"/>
          </a:xfrm>
        </p:grpSpPr>
        <p:sp>
          <p:nvSpPr>
            <p:cNvPr id="14" name="Oval Callout 13">
              <a:extLst>
                <a:ext uri="{FF2B5EF4-FFF2-40B4-BE49-F238E27FC236}">
                  <a16:creationId xmlns:a16="http://schemas.microsoft.com/office/drawing/2014/main" id="{3AA293CA-4590-DF46-229E-4FB7E46757FA}"/>
                </a:ext>
              </a:extLst>
            </p:cNvPr>
            <p:cNvSpPr/>
            <p:nvPr/>
          </p:nvSpPr>
          <p:spPr>
            <a:xfrm>
              <a:off x="6555307" y="2300170"/>
              <a:ext cx="2027373" cy="1341800"/>
            </a:xfrm>
            <a:prstGeom prst="wedgeEllipseCallout">
              <a:avLst>
                <a:gd name="adj1" fmla="val -42261"/>
                <a:gd name="adj2" fmla="val 62606"/>
              </a:avLst>
            </a:prstGeom>
            <a:solidFill>
              <a:srgbClr val="F79645"/>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15" name="TextBox 14">
              <a:extLst>
                <a:ext uri="{FF2B5EF4-FFF2-40B4-BE49-F238E27FC236}">
                  <a16:creationId xmlns:a16="http://schemas.microsoft.com/office/drawing/2014/main" id="{3B58B86E-830F-3EEB-24E4-770CF90E3280}"/>
                </a:ext>
              </a:extLst>
            </p:cNvPr>
            <p:cNvSpPr txBox="1"/>
            <p:nvPr/>
          </p:nvSpPr>
          <p:spPr bwMode="auto">
            <a:xfrm>
              <a:off x="6576530"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117475" lvl="1" indent="0" algn="ctr">
                <a:lnSpc>
                  <a:spcPct val="100000"/>
                </a:lnSpc>
                <a:spcAft>
                  <a:spcPts val="1100"/>
                </a:spcAft>
                <a:buNone/>
              </a:pPr>
              <a:r>
                <a:rPr lang="en-US" sz="1600" b="1">
                  <a:solidFill>
                    <a:schemeClr val="accent3">
                      <a:lumMod val="50000"/>
                    </a:schemeClr>
                  </a:solidFill>
                </a:rPr>
                <a:t> </a:t>
              </a:r>
              <a:r>
                <a:rPr lang="en-US" sz="1600" b="1">
                  <a:solidFill>
                    <a:schemeClr val="bg1"/>
                  </a:solidFill>
                </a:rPr>
                <a:t>"It helps me think straight"</a:t>
              </a:r>
            </a:p>
          </p:txBody>
        </p:sp>
      </p:grpSp>
      <p:grpSp>
        <p:nvGrpSpPr>
          <p:cNvPr id="16" name="Group 15">
            <a:extLst>
              <a:ext uri="{FF2B5EF4-FFF2-40B4-BE49-F238E27FC236}">
                <a16:creationId xmlns:a16="http://schemas.microsoft.com/office/drawing/2014/main" id="{1F398C68-83A6-0E1A-63A9-F876C06E539F}"/>
              </a:ext>
            </a:extLst>
          </p:cNvPr>
          <p:cNvGrpSpPr/>
          <p:nvPr/>
        </p:nvGrpSpPr>
        <p:grpSpPr>
          <a:xfrm>
            <a:off x="935241" y="4311037"/>
            <a:ext cx="2754592" cy="1681660"/>
            <a:chOff x="4265364" y="4109325"/>
            <a:chExt cx="1703116" cy="1138537"/>
          </a:xfrm>
        </p:grpSpPr>
        <p:sp>
          <p:nvSpPr>
            <p:cNvPr id="17" name="Oval Callout 16">
              <a:extLst>
                <a:ext uri="{FF2B5EF4-FFF2-40B4-BE49-F238E27FC236}">
                  <a16:creationId xmlns:a16="http://schemas.microsoft.com/office/drawing/2014/main" id="{018C962F-AE37-3DAC-1C7A-D2A7FC8C7A4A}"/>
                </a:ext>
              </a:extLst>
            </p:cNvPr>
            <p:cNvSpPr/>
            <p:nvPr/>
          </p:nvSpPr>
          <p:spPr>
            <a:xfrm>
              <a:off x="4265364" y="4109325"/>
              <a:ext cx="1703116" cy="1127193"/>
            </a:xfrm>
            <a:prstGeom prst="wedgeEllipseCallout">
              <a:avLst>
                <a:gd name="adj1" fmla="val -42261"/>
                <a:gd name="adj2" fmla="val 62606"/>
              </a:avLst>
            </a:prstGeom>
            <a:solidFill>
              <a:srgbClr val="EF71A0"/>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solidFill>
                  <a:srgbClr val="59BE9C"/>
                </a:solidFill>
              </a:endParaRPr>
            </a:p>
          </p:txBody>
        </p:sp>
        <p:sp>
          <p:nvSpPr>
            <p:cNvPr id="18" name="TextBox 17">
              <a:extLst>
                <a:ext uri="{FF2B5EF4-FFF2-40B4-BE49-F238E27FC236}">
                  <a16:creationId xmlns:a16="http://schemas.microsoft.com/office/drawing/2014/main" id="{36EA2967-6A07-ED97-B3C2-6257E6B22F57}"/>
                </a:ext>
              </a:extLst>
            </p:cNvPr>
            <p:cNvSpPr txBox="1"/>
            <p:nvPr/>
          </p:nvSpPr>
          <p:spPr bwMode="auto">
            <a:xfrm>
              <a:off x="4281569" y="4126249"/>
              <a:ext cx="1686774" cy="112161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117475" lvl="1" indent="0" algn="ctr">
                <a:lnSpc>
                  <a:spcPct val="100000"/>
                </a:lnSpc>
                <a:spcAft>
                  <a:spcPts val="1100"/>
                </a:spcAft>
                <a:buNone/>
              </a:pPr>
              <a:r>
                <a:rPr lang="en-US" sz="1600" b="1">
                  <a:solidFill>
                    <a:schemeClr val="bg1"/>
                  </a:solidFill>
                </a:rPr>
                <a:t>"It’s part of my daily routine"</a:t>
              </a:r>
            </a:p>
          </p:txBody>
        </p:sp>
      </p:grpSp>
      <p:grpSp>
        <p:nvGrpSpPr>
          <p:cNvPr id="19" name="Group 18">
            <a:extLst>
              <a:ext uri="{FF2B5EF4-FFF2-40B4-BE49-F238E27FC236}">
                <a16:creationId xmlns:a16="http://schemas.microsoft.com/office/drawing/2014/main" id="{4B0D3334-DD01-2B9F-BF75-D21BC66636F6}"/>
              </a:ext>
            </a:extLst>
          </p:cNvPr>
          <p:cNvGrpSpPr/>
          <p:nvPr/>
        </p:nvGrpSpPr>
        <p:grpSpPr>
          <a:xfrm>
            <a:off x="783856" y="1559121"/>
            <a:ext cx="2681702" cy="1574394"/>
            <a:chOff x="6555307" y="2294020"/>
            <a:chExt cx="2027373" cy="1347950"/>
          </a:xfrm>
        </p:grpSpPr>
        <p:sp>
          <p:nvSpPr>
            <p:cNvPr id="20" name="Oval Callout 19">
              <a:extLst>
                <a:ext uri="{FF2B5EF4-FFF2-40B4-BE49-F238E27FC236}">
                  <a16:creationId xmlns:a16="http://schemas.microsoft.com/office/drawing/2014/main" id="{FFBA4C9C-79EB-4CA3-5029-DEA720836AF9}"/>
                </a:ext>
              </a:extLst>
            </p:cNvPr>
            <p:cNvSpPr/>
            <p:nvPr/>
          </p:nvSpPr>
          <p:spPr>
            <a:xfrm>
              <a:off x="6555307" y="2300170"/>
              <a:ext cx="2027373" cy="1341800"/>
            </a:xfrm>
            <a:prstGeom prst="wedgeEllipseCallout">
              <a:avLst>
                <a:gd name="adj1" fmla="val -42261"/>
                <a:gd name="adj2" fmla="val 62606"/>
              </a:avLst>
            </a:prstGeom>
            <a:solidFill>
              <a:schemeClr val="accent1"/>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21" name="TextBox 20">
              <a:extLst>
                <a:ext uri="{FF2B5EF4-FFF2-40B4-BE49-F238E27FC236}">
                  <a16:creationId xmlns:a16="http://schemas.microsoft.com/office/drawing/2014/main" id="{8DB31511-AB32-D015-2304-D31177525947}"/>
                </a:ext>
              </a:extLst>
            </p:cNvPr>
            <p:cNvSpPr txBox="1"/>
            <p:nvPr/>
          </p:nvSpPr>
          <p:spPr bwMode="auto">
            <a:xfrm>
              <a:off x="6576532"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ts val="500"/>
                </a:spcBef>
                <a:spcAft>
                  <a:spcPts val="500"/>
                </a:spcAft>
                <a:buClr>
                  <a:srgbClr val="C10C21"/>
                </a:buClr>
              </a:pPr>
              <a:r>
                <a:rPr lang="en-US" sz="1600" b="1">
                  <a:solidFill>
                    <a:schemeClr val="bg1"/>
                  </a:solidFill>
                </a:rPr>
                <a:t>"It helps me relax"</a:t>
              </a:r>
              <a:endPar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grpSp>
      <p:sp>
        <p:nvSpPr>
          <p:cNvPr id="8" name="Footer Placeholder 3">
            <a:extLst>
              <a:ext uri="{FF2B5EF4-FFF2-40B4-BE49-F238E27FC236}">
                <a16:creationId xmlns:a16="http://schemas.microsoft.com/office/drawing/2014/main" id="{7EFC24EA-C933-4B0E-1255-9D2188D305FF}"/>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362310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3FDCD-60A0-982B-EB16-E331650726B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8454BEF-B49C-EB3B-D989-65269D537356}"/>
              </a:ext>
            </a:extLst>
          </p:cNvPr>
          <p:cNvPicPr>
            <a:picLocks noChangeAspect="1"/>
          </p:cNvPicPr>
          <p:nvPr/>
        </p:nvPicPr>
        <p:blipFill rotWithShape="1">
          <a:blip r:embed="rId3">
            <a:alphaModFix amt="36000"/>
          </a:blip>
          <a:srcRect t="-62" b="802"/>
          <a:stretch/>
        </p:blipFill>
        <p:spPr>
          <a:xfrm>
            <a:off x="0" y="-2101"/>
            <a:ext cx="9144001" cy="6860101"/>
          </a:xfrm>
          <a:prstGeom prst="rect">
            <a:avLst/>
          </a:prstGeom>
        </p:spPr>
      </p:pic>
      <p:sp>
        <p:nvSpPr>
          <p:cNvPr id="6" name="question">
            <a:extLst>
              <a:ext uri="{FF2B5EF4-FFF2-40B4-BE49-F238E27FC236}">
                <a16:creationId xmlns:a16="http://schemas.microsoft.com/office/drawing/2014/main" id="{E2AB6272-0092-4CBE-1464-A41E508DFB35}"/>
              </a:ext>
            </a:extLst>
          </p:cNvPr>
          <p:cNvSpPr txBox="1">
            <a:spLocks/>
          </p:cNvSpPr>
          <p:nvPr/>
        </p:nvSpPr>
        <p:spPr>
          <a:xfrm>
            <a:off x="1593645" y="318806"/>
            <a:ext cx="5956710" cy="813888"/>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lgn="ctr"/>
            <a:r>
              <a:rPr lang="en-US" sz="28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PRIME Theory of Motivation</a:t>
            </a:r>
          </a:p>
        </p:txBody>
      </p:sp>
      <p:sp>
        <p:nvSpPr>
          <p:cNvPr id="2" name="TextBox 1">
            <a:extLst>
              <a:ext uri="{FF2B5EF4-FFF2-40B4-BE49-F238E27FC236}">
                <a16:creationId xmlns:a16="http://schemas.microsoft.com/office/drawing/2014/main" id="{206EFA7F-AC66-B1F9-C205-8C6687B8F3C5}"/>
              </a:ext>
            </a:extLst>
          </p:cNvPr>
          <p:cNvSpPr txBox="1"/>
          <p:nvPr/>
        </p:nvSpPr>
        <p:spPr bwMode="auto">
          <a:xfrm>
            <a:off x="1415955" y="1134757"/>
            <a:ext cx="6312090" cy="769441"/>
          </a:xfrm>
          <a:prstGeom prst="rect">
            <a:avLst/>
          </a:prstGeom>
          <a:noFill/>
          <a:ln w="9525">
            <a:noFill/>
            <a:miter lim="800000"/>
            <a:headEnd/>
            <a:tailEnd/>
          </a:ln>
        </p:spPr>
        <p:txBody>
          <a:bodyPr wrap="square">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dirty="0">
                <a:ln>
                  <a:noFill/>
                </a:ln>
                <a:solidFill>
                  <a:schemeClr val="accent3"/>
                </a:solidFill>
                <a:effectLst/>
                <a:uLnTx/>
                <a:uFillTx/>
                <a:latin typeface="+mn-lt"/>
              </a:rPr>
              <a:t>“At every moment we act in pursuit of </a:t>
            </a:r>
            <a:br>
              <a:rPr kumimoji="0" lang="en-US" sz="2200" b="1" i="0" u="none" strike="noStrike" kern="1200" cap="none" spc="0" normalizeH="0" baseline="0" noProof="0" dirty="0">
                <a:ln>
                  <a:noFill/>
                </a:ln>
                <a:solidFill>
                  <a:schemeClr val="accent3"/>
                </a:solidFill>
                <a:effectLst/>
                <a:uLnTx/>
                <a:uFillTx/>
                <a:latin typeface="+mn-lt"/>
              </a:rPr>
            </a:br>
            <a:r>
              <a:rPr kumimoji="0" lang="en-US" sz="2200" b="1" i="0" u="none" strike="noStrike" kern="1200" cap="none" spc="0" normalizeH="0" baseline="0" noProof="0" dirty="0">
                <a:ln>
                  <a:noFill/>
                </a:ln>
                <a:solidFill>
                  <a:schemeClr val="accent3"/>
                </a:solidFill>
                <a:effectLst/>
                <a:uLnTx/>
                <a:uFillTx/>
                <a:latin typeface="+mn-lt"/>
              </a:rPr>
              <a:t>what we want or need in that moment”</a:t>
            </a:r>
            <a:endParaRPr kumimoji="0" lang="en-US" i="0" u="none" strike="noStrike" kern="1200" cap="none" spc="0" normalizeH="0" baseline="0" noProof="0" dirty="0">
              <a:ln>
                <a:noFill/>
              </a:ln>
              <a:solidFill>
                <a:schemeClr val="accent3"/>
              </a:solidFill>
              <a:effectLst/>
              <a:uLnTx/>
              <a:uFillTx/>
              <a:latin typeface="+mn-lt"/>
            </a:endParaRPr>
          </a:p>
        </p:txBody>
      </p:sp>
      <p:pic>
        <p:nvPicPr>
          <p:cNvPr id="3" name="Picture 2">
            <a:extLst>
              <a:ext uri="{FF2B5EF4-FFF2-40B4-BE49-F238E27FC236}">
                <a16:creationId xmlns:a16="http://schemas.microsoft.com/office/drawing/2014/main" id="{1BFCCFB5-21DC-83A2-8004-5EBEE81BBCDE}"/>
              </a:ext>
            </a:extLst>
          </p:cNvPr>
          <p:cNvPicPr>
            <a:picLocks noChangeAspect="1"/>
          </p:cNvPicPr>
          <p:nvPr/>
        </p:nvPicPr>
        <p:blipFill>
          <a:blip r:embed="rId4"/>
          <a:srcRect t="52" b="52"/>
          <a:stretch/>
        </p:blipFill>
        <p:spPr>
          <a:xfrm>
            <a:off x="2061178" y="3683744"/>
            <a:ext cx="4733778" cy="2437385"/>
          </a:xfrm>
          <a:prstGeom prst="rect">
            <a:avLst/>
          </a:prstGeom>
        </p:spPr>
      </p:pic>
      <p:sp>
        <p:nvSpPr>
          <p:cNvPr id="5" name="TextBox 4">
            <a:extLst>
              <a:ext uri="{FF2B5EF4-FFF2-40B4-BE49-F238E27FC236}">
                <a16:creationId xmlns:a16="http://schemas.microsoft.com/office/drawing/2014/main" id="{920A9F2D-995D-89A4-A92A-4973072CB86C}"/>
              </a:ext>
            </a:extLst>
          </p:cNvPr>
          <p:cNvSpPr txBox="1"/>
          <p:nvPr/>
        </p:nvSpPr>
        <p:spPr bwMode="auto">
          <a:xfrm>
            <a:off x="1895532" y="2121960"/>
            <a:ext cx="5352936" cy="1451988"/>
          </a:xfrm>
          <a:prstGeom prst="rect">
            <a:avLst/>
          </a:prstGeom>
          <a:noFill/>
          <a:ln w="9525">
            <a:noFill/>
            <a:miter lim="800000"/>
            <a:headEnd/>
            <a:tailEnd/>
          </a:ln>
        </p:spPr>
        <p:txBody>
          <a:bodyPr wrap="square" lIns="91440" tIns="45720" rIns="91440" bIns="45720" anchor="t">
            <a:noAutofit/>
          </a:bodyPr>
          <a:lstStyle/>
          <a:p>
            <a:pPr marL="0" marR="0" indent="0" algn="ctr"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700" b="1" i="0" u="none" strike="noStrike" kern="1200" cap="none" spc="0" normalizeH="0" baseline="0" noProof="0" dirty="0">
                <a:ln>
                  <a:noFill/>
                </a:ln>
                <a:solidFill>
                  <a:srgbClr val="0070C0"/>
                </a:solidFill>
                <a:effectLst/>
                <a:uLnTx/>
                <a:uFillTx/>
                <a:latin typeface="+mn-lt"/>
              </a:rPr>
              <a:t>Impulse to smoke</a:t>
            </a:r>
            <a:r>
              <a:rPr kumimoji="0" lang="en-US" sz="1700" b="1" i="0" u="none" strike="noStrike" kern="1200" cap="none" spc="0" normalizeH="0" baseline="0" noProof="0" dirty="0">
                <a:ln>
                  <a:noFill/>
                </a:ln>
                <a:effectLst/>
                <a:uLnTx/>
                <a:uFillTx/>
                <a:latin typeface="+mn-lt"/>
              </a:rPr>
              <a:t> </a:t>
            </a:r>
            <a:r>
              <a:rPr kumimoji="0" lang="en-US" sz="1700" i="0" u="none" strike="noStrike" kern="1200" cap="none" spc="0" normalizeH="0" baseline="0" noProof="0" dirty="0">
                <a:ln>
                  <a:noFill/>
                </a:ln>
                <a:effectLst/>
                <a:uLnTx/>
                <a:uFillTx/>
                <a:latin typeface="+mn-lt"/>
              </a:rPr>
              <a:t>(</a:t>
            </a:r>
            <a:r>
              <a:rPr lang="en-US" sz="1700" dirty="0">
                <a:latin typeface="+mn-lt"/>
              </a:rPr>
              <a:t>cues</a:t>
            </a:r>
            <a:r>
              <a:rPr kumimoji="0" lang="en-US" sz="1700" i="0" u="none" strike="noStrike" kern="1200" cap="none" spc="0" normalizeH="0" baseline="0" noProof="0" dirty="0">
                <a:ln>
                  <a:noFill/>
                </a:ln>
                <a:effectLst/>
                <a:uLnTx/>
                <a:uFillTx/>
                <a:latin typeface="+mn-lt"/>
              </a:rPr>
              <a:t>, triggers)</a:t>
            </a:r>
            <a:endParaRPr lang="en-US" sz="1700" i="0" u="none" strike="noStrike" kern="1200" cap="none" spc="0" normalizeH="0" baseline="0" noProof="0" dirty="0">
              <a:ln>
                <a:noFill/>
              </a:ln>
              <a:effectLst/>
              <a:uLnTx/>
              <a:uFillTx/>
              <a:latin typeface="+mn-lt"/>
            </a:endParaRPr>
          </a:p>
          <a:p>
            <a:pPr marL="0" marR="0" indent="0" algn="ctr"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700" b="1" i="0" u="none" strike="noStrike" kern="1200" cap="none" spc="0" normalizeH="0" baseline="0" noProof="0" dirty="0">
                <a:ln>
                  <a:noFill/>
                </a:ln>
                <a:solidFill>
                  <a:srgbClr val="0070C0"/>
                </a:solidFill>
                <a:effectLst/>
                <a:uLnTx/>
                <a:uFillTx/>
                <a:latin typeface="+mn-lt"/>
              </a:rPr>
              <a:t>Wants</a:t>
            </a:r>
            <a:r>
              <a:rPr kumimoji="0" lang="en-US" sz="1700" b="1" i="0" u="none" strike="noStrike" kern="1200" cap="none" spc="0" normalizeH="0" baseline="0" noProof="0" dirty="0">
                <a:ln>
                  <a:noFill/>
                </a:ln>
                <a:effectLst/>
                <a:uLnTx/>
                <a:uFillTx/>
                <a:latin typeface="+mn-lt"/>
              </a:rPr>
              <a:t> </a:t>
            </a:r>
            <a:r>
              <a:rPr lang="en-US" sz="1700" b="1" dirty="0">
                <a:latin typeface="+mn-lt"/>
              </a:rPr>
              <a:t>(</a:t>
            </a:r>
            <a:r>
              <a:rPr kumimoji="0" lang="en-US" sz="1700" i="0" u="none" strike="noStrike" kern="1200" cap="none" spc="0" normalizeH="0" baseline="0" noProof="0" dirty="0">
                <a:ln>
                  <a:noFill/>
                </a:ln>
                <a:effectLst/>
                <a:uLnTx/>
                <a:uFillTx/>
                <a:latin typeface="+mn-lt"/>
              </a:rPr>
              <a:t>Anticipated pleasure or satisfaction</a:t>
            </a:r>
            <a:r>
              <a:rPr lang="en-US" sz="1700" dirty="0">
                <a:latin typeface="+mn-lt"/>
              </a:rPr>
              <a:t>)</a:t>
            </a:r>
            <a:endParaRPr lang="en-US" sz="1700" i="0" u="none" strike="noStrike" kern="1200" cap="none" spc="0" normalizeH="0" baseline="0" noProof="0" dirty="0">
              <a:ln>
                <a:noFill/>
              </a:ln>
              <a:effectLst/>
              <a:uLnTx/>
              <a:uFillTx/>
              <a:latin typeface="+mn-lt"/>
            </a:endParaRPr>
          </a:p>
          <a:p>
            <a:pPr algn="ctr">
              <a:lnSpc>
                <a:spcPts val="1600"/>
              </a:lnSpc>
              <a:spcBef>
                <a:spcPts val="500"/>
              </a:spcBef>
              <a:spcAft>
                <a:spcPts val="500"/>
              </a:spcAft>
              <a:buClr>
                <a:srgbClr val="C10C21"/>
              </a:buClr>
            </a:pPr>
            <a:r>
              <a:rPr lang="en-US" sz="1700" b="1" dirty="0">
                <a:solidFill>
                  <a:srgbClr val="0070C0"/>
                </a:solidFill>
                <a:latin typeface="+mn-lt"/>
              </a:rPr>
              <a:t>Needs </a:t>
            </a:r>
            <a:r>
              <a:rPr lang="en-US" sz="1700" dirty="0">
                <a:latin typeface="+mn-lt"/>
              </a:rPr>
              <a:t>(Relief</a:t>
            </a:r>
            <a:r>
              <a:rPr kumimoji="0" lang="en-US" sz="1700" i="0" u="none" strike="noStrike" kern="1200" cap="none" spc="0" normalizeH="0" baseline="0" noProof="0" dirty="0">
                <a:ln>
                  <a:noFill/>
                </a:ln>
                <a:effectLst/>
                <a:uLnTx/>
                <a:uFillTx/>
                <a:latin typeface="+mn-lt"/>
              </a:rPr>
              <a:t> from discomfort or drive state</a:t>
            </a:r>
            <a:r>
              <a:rPr lang="en-US" sz="1700" dirty="0">
                <a:latin typeface="+mn-lt"/>
              </a:rPr>
              <a:t>) </a:t>
            </a:r>
            <a:endParaRPr lang="en-US" sz="1700" i="0" u="none" strike="noStrike" kern="1200" cap="none" spc="0" normalizeH="0" baseline="0" noProof="0" dirty="0">
              <a:ln>
                <a:noFill/>
              </a:ln>
              <a:effectLst/>
              <a:uLnTx/>
              <a:uFillTx/>
              <a:latin typeface="+mn-lt"/>
            </a:endParaRPr>
          </a:p>
          <a:p>
            <a:pPr marL="0" marR="0" indent="0" algn="ctr"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lang="en-US" sz="1700" b="1" dirty="0">
                <a:solidFill>
                  <a:srgbClr val="0070C0"/>
                </a:solidFill>
                <a:latin typeface="+mn-lt"/>
              </a:rPr>
              <a:t>Positive evaluation of smoking</a:t>
            </a:r>
            <a:r>
              <a:rPr lang="en-US" sz="1700" b="1" dirty="0">
                <a:latin typeface="+mn-lt"/>
              </a:rPr>
              <a:t> </a:t>
            </a:r>
            <a:r>
              <a:rPr lang="en-US" sz="1700" dirty="0">
                <a:latin typeface="+mn-lt"/>
              </a:rPr>
              <a:t>(identity)</a:t>
            </a:r>
            <a:endParaRPr lang="en-US" sz="1700" i="0" u="none" strike="noStrike" kern="1200" cap="none" spc="0" normalizeH="0" baseline="0" noProof="0" dirty="0">
              <a:ln>
                <a:noFill/>
              </a:ln>
              <a:effectLst/>
              <a:uLnTx/>
              <a:uFillTx/>
              <a:latin typeface="+mn-lt"/>
            </a:endParaRPr>
          </a:p>
        </p:txBody>
      </p:sp>
      <p:sp>
        <p:nvSpPr>
          <p:cNvPr id="4" name="TextBox 3">
            <a:extLst>
              <a:ext uri="{FF2B5EF4-FFF2-40B4-BE49-F238E27FC236}">
                <a16:creationId xmlns:a16="http://schemas.microsoft.com/office/drawing/2014/main" id="{22A89809-736C-DD82-B588-EB3A7D04A78A}"/>
              </a:ext>
            </a:extLst>
          </p:cNvPr>
          <p:cNvSpPr txBox="1"/>
          <p:nvPr/>
        </p:nvSpPr>
        <p:spPr bwMode="auto">
          <a:xfrm flipH="1">
            <a:off x="0" y="6176062"/>
            <a:ext cx="9144000" cy="451522"/>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algn="ctr">
              <a:lnSpc>
                <a:spcPct val="110000"/>
              </a:lnSpc>
              <a:spcBef>
                <a:spcPts val="0"/>
              </a:spcBef>
              <a:spcAft>
                <a:spcPts val="0"/>
              </a:spcAft>
              <a:buClr>
                <a:srgbClr val="C10C21"/>
              </a:buClr>
            </a:pPr>
            <a:r>
              <a:rPr kumimoji="0" lang="en-US" sz="1100" b="0" i="0" u="none" strike="noStrike" kern="1200" cap="none" spc="0" normalizeH="0" baseline="0" noProof="0" dirty="0">
                <a:ln>
                  <a:noFill/>
                </a:ln>
                <a:effectLst/>
                <a:uLnTx/>
                <a:uFillTx/>
                <a:latin typeface="+mn-lt"/>
                <a:ea typeface="Geneva" pitchFamily="-109" charset="0"/>
                <a:cs typeface="Geneva" pitchFamily="-109" charset="0"/>
              </a:rPr>
              <a:t>Source: West R, Brown J (2014) Theory of Addiction. Oxford: Wiley. www.primetheory.com</a:t>
            </a:r>
            <a:endParaRPr kumimoji="0" lang="en-US" sz="11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1811652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person in a hospital bed&#10;&#10;Description automatically generated">
            <a:extLst>
              <a:ext uri="{FF2B5EF4-FFF2-40B4-BE49-F238E27FC236}">
                <a16:creationId xmlns:a16="http://schemas.microsoft.com/office/drawing/2014/main" id="{86211373-0B02-5AF3-A950-5F4C0181CE14}"/>
              </a:ext>
            </a:extLst>
          </p:cNvPr>
          <p:cNvPicPr>
            <a:picLocks noGrp="1" noChangeAspect="1"/>
          </p:cNvPicPr>
          <p:nvPr>
            <p:ph idx="1"/>
          </p:nvPr>
        </p:nvPicPr>
        <p:blipFill rotWithShape="1">
          <a:blip r:embed="rId3"/>
          <a:srcRect t="25410" r="-3" b="823"/>
          <a:stretch/>
        </p:blipFill>
        <p:spPr>
          <a:xfrm>
            <a:off x="4943060" y="1469558"/>
            <a:ext cx="4055165" cy="4532243"/>
          </a:xfrm>
          <a:noFill/>
        </p:spPr>
      </p:pic>
      <p:sp>
        <p:nvSpPr>
          <p:cNvPr id="5" name="Slide Number Placeholder 4">
            <a:extLst>
              <a:ext uri="{FF2B5EF4-FFF2-40B4-BE49-F238E27FC236}">
                <a16:creationId xmlns:a16="http://schemas.microsoft.com/office/drawing/2014/main" id="{0683FBAE-E95B-30B2-5570-2547EDDF8B34}"/>
              </a:ext>
            </a:extLst>
          </p:cNvPr>
          <p:cNvSpPr>
            <a:spLocks noGrp="1"/>
          </p:cNvSpPr>
          <p:nvPr>
            <p:ph type="sldNum" sz="quarter" idx="4294967295"/>
          </p:nvPr>
        </p:nvSpPr>
        <p:spPr/>
        <p:txBody>
          <a:bodyPr/>
          <a:lstStyle/>
          <a:p>
            <a:pPr>
              <a:spcAft>
                <a:spcPts val="600"/>
              </a:spcAft>
              <a:defRPr/>
            </a:pPr>
            <a:fld id="{29BF0720-F72B-8B46-A819-48D30C8A2406}" type="slidenum">
              <a:rPr lang="en-US" altLang="en-US" smtClean="0"/>
              <a:pPr>
                <a:spcAft>
                  <a:spcPts val="600"/>
                </a:spcAft>
                <a:defRPr/>
              </a:pPr>
              <a:t>8</a:t>
            </a:fld>
            <a:endParaRPr lang="en-US" altLang="en-US"/>
          </a:p>
        </p:txBody>
      </p:sp>
      <p:sp>
        <p:nvSpPr>
          <p:cNvPr id="2" name="Text Placeholder 3">
            <a:extLst>
              <a:ext uri="{FF2B5EF4-FFF2-40B4-BE49-F238E27FC236}">
                <a16:creationId xmlns:a16="http://schemas.microsoft.com/office/drawing/2014/main" id="{8B82A109-5A12-0540-4D88-738B4FC08C76}"/>
              </a:ext>
            </a:extLst>
          </p:cNvPr>
          <p:cNvSpPr txBox="1">
            <a:spLocks/>
          </p:cNvSpPr>
          <p:nvPr/>
        </p:nvSpPr>
        <p:spPr bwMode="auto">
          <a:xfrm>
            <a:off x="324852" y="2407866"/>
            <a:ext cx="4485687" cy="2655626"/>
          </a:xfrm>
          <a:prstGeom prst="rect">
            <a:avLst/>
          </a:prstGeom>
          <a:solidFill>
            <a:schemeClr val="accent2">
              <a:alpha val="80000"/>
            </a:schemeClr>
          </a:solidFill>
          <a:ln w="9525">
            <a:noFill/>
            <a:miter lim="800000"/>
            <a:headEnd/>
            <a:tailEnd/>
          </a:ln>
        </p:spPr>
        <p:txBody>
          <a:bodyPr vert="horz" wrap="square" lIns="612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a:solidFill>
                  <a:schemeClr val="bg1"/>
                </a:solidFill>
              </a:rPr>
              <a:t>Carole </a:t>
            </a:r>
            <a:r>
              <a:rPr lang="en-US" sz="2600">
                <a:solidFill>
                  <a:schemeClr val="bg1"/>
                </a:solidFill>
              </a:rPr>
              <a:t>– age 60</a:t>
            </a:r>
          </a:p>
          <a:p>
            <a:pPr marL="12700" indent="0">
              <a:buFont typeface="Lucida Grande" panose="020B0600040502020204" pitchFamily="34" charset="0"/>
              <a:buNone/>
            </a:pPr>
            <a:r>
              <a:rPr lang="en-US" sz="2400">
                <a:solidFill>
                  <a:schemeClr val="accent3"/>
                </a:solidFill>
              </a:rPr>
              <a:t>20-25 cigarettes/day </a:t>
            </a:r>
          </a:p>
          <a:p>
            <a:pPr marL="12700" indent="0">
              <a:buFont typeface="Lucida Grande" panose="020B0600040502020204" pitchFamily="34" charset="0"/>
              <a:buNone/>
            </a:pPr>
            <a:r>
              <a:rPr lang="en-US" sz="2400">
                <a:solidFill>
                  <a:schemeClr val="accent3"/>
                </a:solidFill>
              </a:rPr>
              <a:t>40 years</a:t>
            </a:r>
          </a:p>
        </p:txBody>
      </p:sp>
      <p:sp>
        <p:nvSpPr>
          <p:cNvPr id="3" name="Footer Placeholder 3">
            <a:extLst>
              <a:ext uri="{FF2B5EF4-FFF2-40B4-BE49-F238E27FC236}">
                <a16:creationId xmlns:a16="http://schemas.microsoft.com/office/drawing/2014/main" id="{0ADB2A37-15CA-9489-F1B7-704F412A21A0}"/>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1"/>
                </a:solidFill>
                <a:latin typeface="Century Gothic" panose="020B0502020202020204" pitchFamily="34" charset="0"/>
              </a:rPr>
              <a:t>Inpatient Tobacco Dependence Treatment Training Programme</a:t>
            </a:r>
          </a:p>
        </p:txBody>
      </p:sp>
      <p:sp>
        <p:nvSpPr>
          <p:cNvPr id="9" name="Title 1">
            <a:extLst>
              <a:ext uri="{FF2B5EF4-FFF2-40B4-BE49-F238E27FC236}">
                <a16:creationId xmlns:a16="http://schemas.microsoft.com/office/drawing/2014/main" id="{4E4D3C2D-8044-7F8C-C792-C18D16136C05}"/>
              </a:ext>
            </a:extLst>
          </p:cNvPr>
          <p:cNvSpPr>
            <a:spLocks noGrp="1"/>
          </p:cNvSpPr>
          <p:nvPr>
            <p:ph type="title"/>
          </p:nvPr>
        </p:nvSpPr>
        <p:spPr>
          <a:xfrm>
            <a:off x="571500" y="152400"/>
            <a:ext cx="7962900" cy="1066800"/>
          </a:xfrm>
        </p:spPr>
        <p:txBody>
          <a:bodyPr/>
          <a:lstStyle/>
          <a:p>
            <a:r>
              <a:rPr lang="en-US" b="1"/>
              <a:t>Case study: Carole</a:t>
            </a:r>
          </a:p>
        </p:txBody>
      </p:sp>
    </p:spTree>
    <p:extLst>
      <p:ext uri="{BB962C8B-B14F-4D97-AF65-F5344CB8AC3E}">
        <p14:creationId xmlns:p14="http://schemas.microsoft.com/office/powerpoint/2010/main" val="11196745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a:t>Case study: Carole</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3399845844"/>
              </p:ext>
            </p:extLst>
          </p:nvPr>
        </p:nvGraphicFramePr>
        <p:xfrm>
          <a:off x="353063" y="1454685"/>
          <a:ext cx="6248684" cy="4663582"/>
        </p:xfrm>
        <a:graphic>
          <a:graphicData uri="http://schemas.openxmlformats.org/drawingml/2006/table">
            <a:tbl>
              <a:tblPr firstRow="1" bandRow="1">
                <a:tableStyleId>{5C22544A-7EE6-4342-B048-85BDC9FD1C3A}</a:tableStyleId>
              </a:tblPr>
              <a:tblGrid>
                <a:gridCol w="1888938">
                  <a:extLst>
                    <a:ext uri="{9D8B030D-6E8A-4147-A177-3AD203B41FA5}">
                      <a16:colId xmlns:a16="http://schemas.microsoft.com/office/drawing/2014/main" val="3889081879"/>
                    </a:ext>
                  </a:extLst>
                </a:gridCol>
                <a:gridCol w="4359746">
                  <a:extLst>
                    <a:ext uri="{9D8B030D-6E8A-4147-A177-3AD203B41FA5}">
                      <a16:colId xmlns:a16="http://schemas.microsoft.com/office/drawing/2014/main" val="600406677"/>
                    </a:ext>
                  </a:extLst>
                </a:gridCol>
              </a:tblGrid>
              <a:tr h="686720">
                <a:tc>
                  <a:txBody>
                    <a:bodyPr/>
                    <a:lstStyle/>
                    <a:p>
                      <a:pPr algn="l">
                        <a:lnSpc>
                          <a:spcPts val="1800"/>
                        </a:lnSpc>
                        <a:spcBef>
                          <a:spcPts val="600"/>
                        </a:spcBef>
                        <a:spcAft>
                          <a:spcPts val="600"/>
                        </a:spcAft>
                      </a:pPr>
                      <a:r>
                        <a:rPr lang="en-US" sz="1300" b="1" i="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mn-lt"/>
                        </a:rPr>
                        <a:t>Chest pain and type 2 diabetes (diagnosed 10 years ago), hypertension (10 years ago), clinically obese. </a:t>
                      </a:r>
                      <a:r>
                        <a:rPr lang="en-US" sz="1400" b="0" kern="1200">
                          <a:solidFill>
                            <a:schemeClr val="tx1"/>
                          </a:solidFill>
                          <a:effectLst/>
                          <a:latin typeface="+mn-lt"/>
                          <a:ea typeface="+mn-ea"/>
                          <a:cs typeface="+mn-cs"/>
                        </a:rPr>
                        <a:t>Has struggled with depression for years and takes treatment. You are seeing her on a Monday morning, she was admitted over the weekend. </a:t>
                      </a:r>
                      <a:r>
                        <a:rPr lang="en-CA" sz="1400" b="0">
                          <a:solidFill>
                            <a:schemeClr val="tx1"/>
                          </a:solidFill>
                          <a:effectLst/>
                          <a:latin typeface="+mn-lt"/>
                        </a:rPr>
                        <a:t>Has had a stressful experience in hospital.</a:t>
                      </a:r>
                      <a:endParaRPr lang="en-US" sz="1400" b="0" i="0">
                        <a:solidFill>
                          <a:schemeClr val="tx1"/>
                        </a:solidFill>
                        <a:latin typeface="+mn-lt"/>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500719">
                <a:tc>
                  <a:txBody>
                    <a:bodyPr/>
                    <a:lstStyle/>
                    <a:p>
                      <a:pPr algn="l">
                        <a:lnSpc>
                          <a:spcPts val="1800"/>
                        </a:lnSpc>
                        <a:spcBef>
                          <a:spcPts val="600"/>
                        </a:spcBef>
                        <a:spcAft>
                          <a:spcPts val="600"/>
                        </a:spcAft>
                      </a:pPr>
                      <a:r>
                        <a:rPr lang="en-US" sz="1300" b="1" i="0">
                          <a:solidFill>
                            <a:schemeClr val="bg1"/>
                          </a:solidFill>
                          <a:latin typeface="+mn-lt"/>
                        </a:rPr>
                        <a:t>History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r>
                        <a:rPr lang="en-US" sz="1400" b="0" i="0">
                          <a:solidFill>
                            <a:schemeClr val="tx1"/>
                          </a:solidFill>
                          <a:latin typeface="+mn-lt"/>
                        </a:rPr>
                        <a:t>Widowed, two children, one grandchild. </a:t>
                      </a:r>
                      <a:r>
                        <a:rPr lang="en-CA" sz="1400" kern="1200">
                          <a:solidFill>
                            <a:schemeClr val="tx1"/>
                          </a:solidFill>
                          <a:effectLst/>
                          <a:latin typeface="+mn-lt"/>
                          <a:ea typeface="+mn-ea"/>
                          <a:cs typeface="+mn-cs"/>
                        </a:rPr>
                        <a:t>Retired early due to ill health.</a:t>
                      </a:r>
                      <a:r>
                        <a:rPr lang="en-GB" sz="1400" kern="1200">
                          <a:solidFill>
                            <a:schemeClr val="tx1"/>
                          </a:solidFill>
                          <a:effectLst/>
                          <a:latin typeface="+mn-lt"/>
                          <a:ea typeface="+mn-ea"/>
                          <a:cs typeface="+mn-cs"/>
                        </a:rPr>
                        <a:t> </a:t>
                      </a:r>
                      <a:endParaRPr lang="en-US" sz="1400" b="0" i="0">
                        <a:solidFill>
                          <a:schemeClr val="tx1"/>
                        </a:solidFill>
                        <a:latin typeface="+mn-lt"/>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665603">
                <a:tc>
                  <a:txBody>
                    <a:bodyPr/>
                    <a:lstStyle/>
                    <a:p>
                      <a:pPr algn="l">
                        <a:lnSpc>
                          <a:spcPts val="1800"/>
                        </a:lnSpc>
                        <a:spcBef>
                          <a:spcPts val="600"/>
                        </a:spcBef>
                        <a:spcAft>
                          <a:spcPts val="600"/>
                        </a:spcAft>
                      </a:pPr>
                      <a:r>
                        <a:rPr lang="en-US" sz="1300" b="1" i="0">
                          <a:solidFill>
                            <a:schemeClr val="bg1"/>
                          </a:solidFill>
                          <a:latin typeface="+mn-lt"/>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a:solidFill>
                            <a:schemeClr val="tx1"/>
                          </a:solidFill>
                          <a:latin typeface="+mn-lt"/>
                        </a:rPr>
                        <a:t>20-25 cigarettes/day for 40 years.</a:t>
                      </a:r>
                    </a:p>
                    <a:p>
                      <a:pPr>
                        <a:lnSpc>
                          <a:spcPts val="1800"/>
                        </a:lnSpc>
                        <a:spcBef>
                          <a:spcPts val="400"/>
                        </a:spcBef>
                        <a:spcAft>
                          <a:spcPts val="400"/>
                        </a:spcAft>
                      </a:pPr>
                      <a:r>
                        <a:rPr lang="en-US" sz="1400" b="0" i="0">
                          <a:solidFill>
                            <a:schemeClr val="tx1"/>
                          </a:solidFill>
                          <a:latin typeface="+mn-lt"/>
                        </a:rPr>
                        <a:t>Smokes soon after waking.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733744">
                <a:tc>
                  <a:txBody>
                    <a:bodyPr/>
                    <a:lstStyle/>
                    <a:p>
                      <a:pPr algn="l">
                        <a:lnSpc>
                          <a:spcPts val="1800"/>
                        </a:lnSpc>
                        <a:spcBef>
                          <a:spcPts val="600"/>
                        </a:spcBef>
                        <a:spcAft>
                          <a:spcPts val="600"/>
                        </a:spcAft>
                      </a:pPr>
                      <a:r>
                        <a:rPr lang="en-US" sz="1300" b="1" i="0">
                          <a:solidFill>
                            <a:schemeClr val="bg1"/>
                          </a:solidFill>
                          <a:latin typeface="+mn-lt"/>
                        </a:rPr>
                        <a:t>Inpatient treatment response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lvl="0">
                        <a:lnSpc>
                          <a:spcPts val="1800"/>
                        </a:lnSpc>
                        <a:spcBef>
                          <a:spcPts val="400"/>
                        </a:spcBef>
                        <a:spcAft>
                          <a:spcPts val="400"/>
                        </a:spcAft>
                        <a:buNone/>
                      </a:pPr>
                      <a:r>
                        <a:rPr lang="en-US" sz="1400" b="0" i="0">
                          <a:solidFill>
                            <a:schemeClr val="tx1"/>
                          </a:solidFill>
                          <a:latin typeface="+mn-lt"/>
                        </a:rPr>
                        <a:t>NRT prescribed: patch and lozenges. No one explained how to use it. </a:t>
                      </a:r>
                    </a:p>
                    <a:p>
                      <a:pPr lvl="0">
                        <a:lnSpc>
                          <a:spcPts val="1800"/>
                        </a:lnSpc>
                        <a:spcBef>
                          <a:spcPts val="400"/>
                        </a:spcBef>
                        <a:spcAft>
                          <a:spcPts val="400"/>
                        </a:spcAft>
                        <a:buNone/>
                      </a:pPr>
                      <a:r>
                        <a:rPr lang="en-US" sz="1400" b="0" i="0">
                          <a:solidFill>
                            <a:schemeClr val="tx1"/>
                          </a:solidFill>
                          <a:latin typeface="+mn-lt"/>
                        </a:rPr>
                        <a:t>Withdrawal symptoms: anxious, urges to smoke, headache. Having difficulty communicating calmly. Has asked nurses multiple times to go to smoke.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915253557"/>
                  </a:ext>
                </a:extLst>
              </a:tr>
              <a:tr h="842460">
                <a:tc>
                  <a:txBody>
                    <a:bodyPr/>
                    <a:lstStyle/>
                    <a:p>
                      <a:pPr algn="l">
                        <a:lnSpc>
                          <a:spcPts val="1800"/>
                        </a:lnSpc>
                        <a:spcBef>
                          <a:spcPts val="600"/>
                        </a:spcBef>
                        <a:spcAft>
                          <a:spcPts val="600"/>
                        </a:spcAft>
                      </a:pPr>
                      <a:r>
                        <a:rPr lang="en-US" sz="1300" b="1" i="0">
                          <a:solidFill>
                            <a:schemeClr val="bg1"/>
                          </a:solidFill>
                          <a:latin typeface="+mn-lt"/>
                        </a:rPr>
                        <a:t>Past quit attempts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marL="0" marR="0" lvl="0" indent="0" algn="l" defTabSz="457200" rtl="0" eaLnBrk="1" fontAlgn="auto" latinLnBrk="0" hangingPunct="1">
                        <a:lnSpc>
                          <a:spcPct val="100000"/>
                        </a:lnSpc>
                        <a:spcBef>
                          <a:spcPts val="400"/>
                        </a:spcBef>
                        <a:spcAft>
                          <a:spcPts val="400"/>
                        </a:spcAft>
                        <a:buClrTx/>
                        <a:buSzTx/>
                        <a:buFontTx/>
                        <a:buNone/>
                        <a:tabLst/>
                        <a:defRPr/>
                      </a:pPr>
                      <a:r>
                        <a:rPr lang="en-CA" sz="1400" kern="1200">
                          <a:solidFill>
                            <a:schemeClr val="tx1"/>
                          </a:solidFill>
                          <a:effectLst/>
                          <a:latin typeface="+mn-lt"/>
                          <a:ea typeface="+mn-ea"/>
                          <a:cs typeface="+mn-cs"/>
                        </a:rPr>
                        <a:t>Has quit several times over the past 30+ years, </a:t>
                      </a:r>
                      <a:r>
                        <a:rPr lang="en-GB" sz="1400" b="0" i="0">
                          <a:solidFill>
                            <a:schemeClr val="tx1"/>
                          </a:solidFill>
                          <a:effectLst/>
                          <a:latin typeface="+mn-lt"/>
                          <a:ea typeface="Calibri" panose="020F0502020204030204" pitchFamily="34" charset="0"/>
                          <a:cs typeface="Times New Roman"/>
                        </a:rPr>
                        <a:t>Successfully stopped for two years but lapsed when husband died. </a:t>
                      </a:r>
                      <a:endParaRPr lang="en-GB" sz="1400" b="0" i="0">
                        <a:solidFill>
                          <a:schemeClr val="tx1"/>
                        </a:solidFill>
                        <a:effectLst/>
                        <a:latin typeface="+mn-lt"/>
                        <a:ea typeface="Calibri" panose="020F0502020204030204" pitchFamily="34" charset="0"/>
                        <a:cs typeface="Times New Roman" panose="02020603050405020304" pitchFamily="18"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1165269166"/>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694832" y="461051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Carole, </a:t>
              </a:r>
              <a:r>
                <a:rPr lang="en-US" sz="1700">
                  <a:latin typeface="Century Gothic" panose="020B0502020202020204" pitchFamily="34" charset="0"/>
                </a:rPr>
                <a:t>60</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in a hospital bed holding a remote&#10;&#10;Description automatically generated">
            <a:extLst>
              <a:ext uri="{FF2B5EF4-FFF2-40B4-BE49-F238E27FC236}">
                <a16:creationId xmlns:a16="http://schemas.microsoft.com/office/drawing/2014/main" id="{B00AF841-225A-C78F-EC78-3EB5AA7FC990}"/>
              </a:ext>
            </a:extLst>
          </p:cNvPr>
          <p:cNvPicPr>
            <a:picLocks noChangeAspect="1"/>
          </p:cNvPicPr>
          <p:nvPr/>
        </p:nvPicPr>
        <p:blipFill rotWithShape="1">
          <a:blip r:embed="rId3"/>
          <a:srcRect l="27424" t="20787" r="35864" b="34974"/>
          <a:stretch/>
        </p:blipFill>
        <p:spPr>
          <a:xfrm>
            <a:off x="6722063" y="2368776"/>
            <a:ext cx="2281234" cy="2006258"/>
          </a:xfrm>
          <a:prstGeom prst="rect">
            <a:avLst/>
          </a:prstGeom>
        </p:spPr>
      </p:pic>
      <p:sp>
        <p:nvSpPr>
          <p:cNvPr id="3" name="Footer Placeholder 3">
            <a:extLst>
              <a:ext uri="{FF2B5EF4-FFF2-40B4-BE49-F238E27FC236}">
                <a16:creationId xmlns:a16="http://schemas.microsoft.com/office/drawing/2014/main" id="{D4C0D304-DB48-4135-E56E-E651F1D59EC0}"/>
              </a:ext>
            </a:extLst>
          </p:cNvPr>
          <p:cNvSpPr txBox="1">
            <a:spLocks/>
          </p:cNvSpPr>
          <p:nvPr/>
        </p:nvSpPr>
        <p:spPr>
          <a:xfrm>
            <a:off x="518007" y="625216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81930908"/>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64D8B517-8B34-4BB8-8F16-4AB6E8578371}">
  <ds:schemaRefs>
    <ds:schemaRef ds:uri="http://schemas.microsoft.com/sharepoint/v3/contenttype/forms"/>
  </ds:schemaRefs>
</ds:datastoreItem>
</file>

<file path=customXml/itemProps2.xml><?xml version="1.0" encoding="utf-8"?>
<ds:datastoreItem xmlns:ds="http://schemas.openxmlformats.org/officeDocument/2006/customXml" ds:itemID="{6653B27A-914B-494C-88B0-429F4EB2C76E}">
  <ds:schemaRefs>
    <ds:schemaRef ds:uri="6f9764a4-8270-4f29-bbff-a467630dd90c"/>
    <ds:schemaRef ds:uri="f08a3a01-a810-4981-84de-513e48da387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8C90600-40EE-4271-BF90-0898D3759EA2}">
  <ds:schemaRefs>
    <ds:schemaRef ds:uri="http://purl.org/dc/dcmitype/"/>
    <ds:schemaRef ds:uri="http://schemas.microsoft.com/office/2006/documentManagement/types"/>
    <ds:schemaRef ds:uri="http://purl.org/dc/terms/"/>
    <ds:schemaRef ds:uri="http://purl.org/dc/elements/1.1/"/>
    <ds:schemaRef ds:uri="http://www.w3.org/XML/1998/namespace"/>
    <ds:schemaRef ds:uri="http://schemas.microsoft.com/office/2006/metadata/properties"/>
    <ds:schemaRef ds:uri="6f9764a4-8270-4f29-bbff-a467630dd90c"/>
    <ds:schemaRef ds:uri="f08a3a01-a810-4981-84de-513e48da387b"/>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{C73B9596-2B94-FE42-A860-BBE8E454E5B3}tf16401378</Template>
  <TotalTime>29</TotalTime>
  <Words>3991</Words>
  <Application>Microsoft Office PowerPoint</Application>
  <PresentationFormat>On-screen Show (4:3)</PresentationFormat>
  <Paragraphs>420</Paragraphs>
  <Slides>17</Slides>
  <Notes>17</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17</vt:i4>
      </vt:variant>
    </vt:vector>
  </HeadingPairs>
  <TitlesOfParts>
    <vt:vector size="30" baseType="lpstr">
      <vt:lpstr>Arial</vt:lpstr>
      <vt:lpstr>Calibri</vt:lpstr>
      <vt:lpstr>Century Gothic</vt:lpstr>
      <vt:lpstr>Geneva</vt:lpstr>
      <vt:lpstr>Helvetica</vt:lpstr>
      <vt:lpstr>Lucida Grande</vt:lpstr>
      <vt:lpstr>System Font Regular</vt:lpstr>
      <vt:lpstr>Times</vt:lpstr>
      <vt:lpstr>Wingdings</vt:lpstr>
      <vt:lpstr>Zapf Dingbats</vt:lpstr>
      <vt:lpstr>NCSCT</vt:lpstr>
      <vt:lpstr>1_NCSCT</vt:lpstr>
      <vt:lpstr>2_NCSCT</vt:lpstr>
      <vt:lpstr>PowerPoint Presentation</vt:lpstr>
      <vt:lpstr>PowerPoint Presentation</vt:lpstr>
      <vt:lpstr>PowerPoint Presentation</vt:lpstr>
      <vt:lpstr>Be positive, build patient confidence</vt:lpstr>
      <vt:lpstr>PowerPoint Presentation</vt:lpstr>
      <vt:lpstr>PowerPoint Presentation</vt:lpstr>
      <vt:lpstr>PowerPoint Presentation</vt:lpstr>
      <vt:lpstr>Case study: Carole</vt:lpstr>
      <vt:lpstr>Case study: Carole</vt:lpstr>
      <vt:lpstr>PowerPoint Presentation</vt:lpstr>
      <vt:lpstr>PowerPoint Presentation</vt:lpstr>
      <vt:lpstr>PowerPoint Presentation</vt:lpstr>
      <vt:lpstr>Case study Carole: complex case scenario</vt:lpstr>
      <vt:lpstr>PowerPoint Presentation</vt:lpstr>
      <vt:lpstr>Applying skills to practice</vt:lpstr>
      <vt:lpstr>Core Communication Skills</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95</cp:revision>
  <cp:lastPrinted>2021-04-19T06:44:37Z</cp:lastPrinted>
  <dcterms:created xsi:type="dcterms:W3CDTF">2019-04-01T09:21:54Z</dcterms:created>
  <dcterms:modified xsi:type="dcterms:W3CDTF">2024-03-05T12:15:32Z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